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Average"/>
      <p:regular r:id="rId44"/>
    </p:embeddedFont>
    <p:embeddedFont>
      <p:font typeface="Old Standard TT"/>
      <p:regular r:id="rId45"/>
      <p:bold r:id="rId46"/>
      <p: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A20DAC-3C0E-4286-BFC0-3E1005019678}">
  <a:tblStyle styleId="{C2A20DAC-3C0E-4286-BFC0-3E100501967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verage-regular.fntdata"/><Relationship Id="rId43" Type="http://schemas.openxmlformats.org/officeDocument/2006/relationships/slide" Target="slides/slide37.xml"/><Relationship Id="rId46" Type="http://schemas.openxmlformats.org/officeDocument/2006/relationships/font" Target="fonts/OldStandardTT-bold.fntdata"/><Relationship Id="rId45"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swald-regular.fntdata"/><Relationship Id="rId47" Type="http://schemas.openxmlformats.org/officeDocument/2006/relationships/font" Target="fonts/OldStandardTT-italic.fntdata"/><Relationship Id="rId49"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cdd486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cdd4867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149e378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149e378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95f6571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95f6571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149e37858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149e37858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149e3785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149e3785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149e37858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149e37858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149e37858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149e37858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149e37858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149e37858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149e37858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149e37858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149e37858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149e37858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6d0fe446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6d0fe446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eba6404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1eba6404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149e3785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149e3785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149e3785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149e3785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149e3785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149e3785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149e3785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149e3785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149e3785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149e3785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149e37858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149e37858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149e3785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149e3785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149e37858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149e37858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149e37858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149e37858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6d0fe446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6d0fe446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149e37858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149e37858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149e37858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149e37858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149e37858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149e37858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149e378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149e378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149e3785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149e3785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149e37858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149e37858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95f6571d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95f6571d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306f7bb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306f7bb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149e378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149e378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6d0fe44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6d0fe44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048533e47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048533e47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149e378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149e378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149e378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149e378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cdd4867e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cdd4867e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55"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txBox="1"/>
          <p:nvPr>
            <p:ph type="title"/>
          </p:nvPr>
        </p:nvSpPr>
        <p:spPr>
          <a:xfrm>
            <a:off x="523250" y="1523725"/>
            <a:ext cx="34779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59" name="Google Shape;59;p13"/>
          <p:cNvSpPr txBox="1"/>
          <p:nvPr>
            <p:ph idx="1" type="body"/>
          </p:nvPr>
        </p:nvSpPr>
        <p:spPr>
          <a:xfrm>
            <a:off x="523325" y="3020275"/>
            <a:ext cx="3477900" cy="1534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7">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0" y="0"/>
            <a:ext cx="9144000" cy="216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17700" y="369325"/>
            <a:ext cx="6934800" cy="1579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b="1" sz="3600">
                <a:solidFill>
                  <a:schemeClr val="lt1"/>
                </a:solidFill>
              </a:defRPr>
            </a:lvl1pPr>
            <a:lvl2pPr lvl="1" algn="l">
              <a:lnSpc>
                <a:spcPct val="100000"/>
              </a:lnSpc>
              <a:spcBef>
                <a:spcPts val="0"/>
              </a:spcBef>
              <a:spcAft>
                <a:spcPts val="0"/>
              </a:spcAft>
              <a:buClr>
                <a:schemeClr val="lt1"/>
              </a:buClr>
              <a:buSzPts val="3600"/>
              <a:buNone/>
              <a:defRPr b="1" sz="3600">
                <a:solidFill>
                  <a:schemeClr val="lt1"/>
                </a:solidFill>
              </a:defRPr>
            </a:lvl2pPr>
            <a:lvl3pPr lvl="2" algn="l">
              <a:lnSpc>
                <a:spcPct val="100000"/>
              </a:lnSpc>
              <a:spcBef>
                <a:spcPts val="0"/>
              </a:spcBef>
              <a:spcAft>
                <a:spcPts val="0"/>
              </a:spcAft>
              <a:buClr>
                <a:schemeClr val="lt1"/>
              </a:buClr>
              <a:buSzPts val="3600"/>
              <a:buNone/>
              <a:defRPr b="1" sz="3600">
                <a:solidFill>
                  <a:schemeClr val="lt1"/>
                </a:solidFill>
              </a:defRPr>
            </a:lvl3pPr>
            <a:lvl4pPr lvl="3" algn="l">
              <a:lnSpc>
                <a:spcPct val="100000"/>
              </a:lnSpc>
              <a:spcBef>
                <a:spcPts val="0"/>
              </a:spcBef>
              <a:spcAft>
                <a:spcPts val="0"/>
              </a:spcAft>
              <a:buClr>
                <a:schemeClr val="lt1"/>
              </a:buClr>
              <a:buSzPts val="3600"/>
              <a:buNone/>
              <a:defRPr b="1" sz="3600">
                <a:solidFill>
                  <a:schemeClr val="lt1"/>
                </a:solidFill>
              </a:defRPr>
            </a:lvl4pPr>
            <a:lvl5pPr lvl="4" algn="l">
              <a:lnSpc>
                <a:spcPct val="100000"/>
              </a:lnSpc>
              <a:spcBef>
                <a:spcPts val="0"/>
              </a:spcBef>
              <a:spcAft>
                <a:spcPts val="0"/>
              </a:spcAft>
              <a:buClr>
                <a:schemeClr val="lt1"/>
              </a:buClr>
              <a:buSzPts val="3600"/>
              <a:buNone/>
              <a:defRPr b="1" sz="3600">
                <a:solidFill>
                  <a:schemeClr val="lt1"/>
                </a:solidFill>
              </a:defRPr>
            </a:lvl5pPr>
            <a:lvl6pPr lvl="5" algn="l">
              <a:lnSpc>
                <a:spcPct val="100000"/>
              </a:lnSpc>
              <a:spcBef>
                <a:spcPts val="0"/>
              </a:spcBef>
              <a:spcAft>
                <a:spcPts val="0"/>
              </a:spcAft>
              <a:buClr>
                <a:schemeClr val="lt1"/>
              </a:buClr>
              <a:buSzPts val="3600"/>
              <a:buNone/>
              <a:defRPr b="1" sz="3600">
                <a:solidFill>
                  <a:schemeClr val="lt1"/>
                </a:solidFill>
              </a:defRPr>
            </a:lvl6pPr>
            <a:lvl7pPr lvl="6" algn="l">
              <a:lnSpc>
                <a:spcPct val="100000"/>
              </a:lnSpc>
              <a:spcBef>
                <a:spcPts val="0"/>
              </a:spcBef>
              <a:spcAft>
                <a:spcPts val="0"/>
              </a:spcAft>
              <a:buClr>
                <a:schemeClr val="lt1"/>
              </a:buClr>
              <a:buSzPts val="3600"/>
              <a:buNone/>
              <a:defRPr b="1" sz="3600">
                <a:solidFill>
                  <a:schemeClr val="lt1"/>
                </a:solidFill>
              </a:defRPr>
            </a:lvl7pPr>
            <a:lvl8pPr lvl="7" algn="l">
              <a:lnSpc>
                <a:spcPct val="100000"/>
              </a:lnSpc>
              <a:spcBef>
                <a:spcPts val="0"/>
              </a:spcBef>
              <a:spcAft>
                <a:spcPts val="0"/>
              </a:spcAft>
              <a:buClr>
                <a:schemeClr val="lt1"/>
              </a:buClr>
              <a:buSzPts val="3600"/>
              <a:buNone/>
              <a:defRPr b="1" sz="3600">
                <a:solidFill>
                  <a:schemeClr val="lt1"/>
                </a:solidFill>
              </a:defRPr>
            </a:lvl8pPr>
            <a:lvl9pPr lvl="8" algn="l">
              <a:lnSpc>
                <a:spcPct val="100000"/>
              </a:lnSpc>
              <a:spcBef>
                <a:spcPts val="0"/>
              </a:spcBef>
              <a:spcAft>
                <a:spcPts val="0"/>
              </a:spcAft>
              <a:buClr>
                <a:schemeClr val="lt1"/>
              </a:buClr>
              <a:buSzPts val="3600"/>
              <a:buNone/>
              <a:defRPr b="1" sz="3600">
                <a:solidFill>
                  <a:schemeClr val="lt1"/>
                </a:solidFill>
              </a:defRPr>
            </a:lvl9pPr>
          </a:lstStyle>
          <a:p/>
        </p:txBody>
      </p:sp>
      <p:sp>
        <p:nvSpPr>
          <p:cNvPr id="64" name="Google Shape;64;p14"/>
          <p:cNvSpPr txBox="1"/>
          <p:nvPr>
            <p:ph idx="1" type="body"/>
          </p:nvPr>
        </p:nvSpPr>
        <p:spPr>
          <a:xfrm>
            <a:off x="317700" y="2432075"/>
            <a:ext cx="6397800" cy="2329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8">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388425" y="636500"/>
            <a:ext cx="2789700" cy="5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type="title"/>
          </p:nvPr>
        </p:nvSpPr>
        <p:spPr>
          <a:xfrm>
            <a:off x="308775" y="770525"/>
            <a:ext cx="2866800" cy="3753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72" name="Google Shape;72;p15"/>
          <p:cNvSpPr txBox="1"/>
          <p:nvPr>
            <p:ph idx="1" type="body"/>
          </p:nvPr>
        </p:nvSpPr>
        <p:spPr>
          <a:xfrm>
            <a:off x="4022850" y="770525"/>
            <a:ext cx="4919400" cy="3811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73" name="Google Shape;73;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10">
    <p:spTree>
      <p:nvGrpSpPr>
        <p:cNvPr id="74" name="Shape 74"/>
        <p:cNvGrpSpPr/>
        <p:nvPr/>
      </p:nvGrpSpPr>
      <p:grpSpPr>
        <a:xfrm>
          <a:off x="0" y="0"/>
          <a:ext cx="0" cy="0"/>
          <a:chOff x="0" y="0"/>
          <a:chExt cx="0" cy="0"/>
        </a:xfrm>
      </p:grpSpPr>
      <p:sp>
        <p:nvSpPr>
          <p:cNvPr id="75" name="Google Shape;75;p16"/>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0" y="0"/>
            <a:ext cx="3048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3341300" y="314875"/>
            <a:ext cx="5486400" cy="11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80" name="Google Shape;80;p16"/>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81" name="Google Shape;81;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11">
    <p:bg>
      <p:bgPr>
        <a:solidFill>
          <a:srgbClr val="FFFFFF"/>
        </a:solidFill>
      </p:bgPr>
    </p:bg>
    <p:spTree>
      <p:nvGrpSpPr>
        <p:cNvPr id="82" name="Shape 82"/>
        <p:cNvGrpSpPr/>
        <p:nvPr/>
      </p:nvGrpSpPr>
      <p:grpSpPr>
        <a:xfrm>
          <a:off x="0" y="0"/>
          <a:ext cx="0" cy="0"/>
          <a:chOff x="0" y="0"/>
          <a:chExt cx="0" cy="0"/>
        </a:xfrm>
      </p:grpSpPr>
      <p:sp>
        <p:nvSpPr>
          <p:cNvPr id="83" name="Google Shape;83;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type="title"/>
          </p:nvPr>
        </p:nvSpPr>
        <p:spPr>
          <a:xfrm>
            <a:off x="304475" y="307825"/>
            <a:ext cx="4779300" cy="14181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lt1"/>
                </a:solidFill>
              </a:defRPr>
            </a:lvl1pPr>
            <a:lvl2pPr lvl="1" rtl="0" algn="l">
              <a:lnSpc>
                <a:spcPct val="100000"/>
              </a:lnSpc>
              <a:spcBef>
                <a:spcPts val="0"/>
              </a:spcBef>
              <a:spcAft>
                <a:spcPts val="0"/>
              </a:spcAft>
              <a:buClr>
                <a:schemeClr val="dk1"/>
              </a:buClr>
              <a:buSzPts val="3000"/>
              <a:buNone/>
              <a:defRPr sz="3000">
                <a:solidFill>
                  <a:schemeClr val="lt1"/>
                </a:solidFill>
              </a:defRPr>
            </a:lvl2pPr>
            <a:lvl3pPr lvl="2" rtl="0" algn="l">
              <a:lnSpc>
                <a:spcPct val="100000"/>
              </a:lnSpc>
              <a:spcBef>
                <a:spcPts val="0"/>
              </a:spcBef>
              <a:spcAft>
                <a:spcPts val="0"/>
              </a:spcAft>
              <a:buClr>
                <a:schemeClr val="dk1"/>
              </a:buClr>
              <a:buSzPts val="3000"/>
              <a:buNone/>
              <a:defRPr sz="3000">
                <a:solidFill>
                  <a:schemeClr val="lt1"/>
                </a:solidFill>
              </a:defRPr>
            </a:lvl3pPr>
            <a:lvl4pPr lvl="3" rtl="0" algn="l">
              <a:lnSpc>
                <a:spcPct val="100000"/>
              </a:lnSpc>
              <a:spcBef>
                <a:spcPts val="0"/>
              </a:spcBef>
              <a:spcAft>
                <a:spcPts val="0"/>
              </a:spcAft>
              <a:buClr>
                <a:schemeClr val="dk1"/>
              </a:buClr>
              <a:buSzPts val="3000"/>
              <a:buNone/>
              <a:defRPr sz="3000">
                <a:solidFill>
                  <a:schemeClr val="lt1"/>
                </a:solidFill>
              </a:defRPr>
            </a:lvl4pPr>
            <a:lvl5pPr lvl="4" rtl="0" algn="l">
              <a:lnSpc>
                <a:spcPct val="100000"/>
              </a:lnSpc>
              <a:spcBef>
                <a:spcPts val="0"/>
              </a:spcBef>
              <a:spcAft>
                <a:spcPts val="0"/>
              </a:spcAft>
              <a:buClr>
                <a:schemeClr val="dk1"/>
              </a:buClr>
              <a:buSzPts val="3000"/>
              <a:buNone/>
              <a:defRPr sz="3000">
                <a:solidFill>
                  <a:schemeClr val="lt1"/>
                </a:solidFill>
              </a:defRPr>
            </a:lvl5pPr>
            <a:lvl6pPr lvl="5" rtl="0" algn="l">
              <a:lnSpc>
                <a:spcPct val="100000"/>
              </a:lnSpc>
              <a:spcBef>
                <a:spcPts val="0"/>
              </a:spcBef>
              <a:spcAft>
                <a:spcPts val="0"/>
              </a:spcAft>
              <a:buClr>
                <a:schemeClr val="dk1"/>
              </a:buClr>
              <a:buSzPts val="3000"/>
              <a:buNone/>
              <a:defRPr sz="3000">
                <a:solidFill>
                  <a:schemeClr val="lt1"/>
                </a:solidFill>
              </a:defRPr>
            </a:lvl6pPr>
            <a:lvl7pPr lvl="6" rtl="0" algn="l">
              <a:lnSpc>
                <a:spcPct val="100000"/>
              </a:lnSpc>
              <a:spcBef>
                <a:spcPts val="0"/>
              </a:spcBef>
              <a:spcAft>
                <a:spcPts val="0"/>
              </a:spcAft>
              <a:buClr>
                <a:schemeClr val="dk1"/>
              </a:buClr>
              <a:buSzPts val="3000"/>
              <a:buNone/>
              <a:defRPr sz="3000">
                <a:solidFill>
                  <a:schemeClr val="lt1"/>
                </a:solidFill>
              </a:defRPr>
            </a:lvl7pPr>
            <a:lvl8pPr lvl="7" rtl="0" algn="l">
              <a:lnSpc>
                <a:spcPct val="100000"/>
              </a:lnSpc>
              <a:spcBef>
                <a:spcPts val="0"/>
              </a:spcBef>
              <a:spcAft>
                <a:spcPts val="0"/>
              </a:spcAft>
              <a:buClr>
                <a:schemeClr val="dk1"/>
              </a:buClr>
              <a:buSzPts val="3000"/>
              <a:buNone/>
              <a:defRPr sz="3000">
                <a:solidFill>
                  <a:schemeClr val="lt1"/>
                </a:solidFill>
              </a:defRPr>
            </a:lvl8pPr>
            <a:lvl9pPr lvl="8" rtl="0" algn="l">
              <a:lnSpc>
                <a:spcPct val="100000"/>
              </a:lnSpc>
              <a:spcBef>
                <a:spcPts val="0"/>
              </a:spcBef>
              <a:spcAft>
                <a:spcPts val="0"/>
              </a:spcAft>
              <a:buClr>
                <a:schemeClr val="dk1"/>
              </a:buClr>
              <a:buSzPts val="3000"/>
              <a:buNone/>
              <a:defRPr sz="3000">
                <a:solidFill>
                  <a:schemeClr val="lt1"/>
                </a:solidFill>
              </a:defRPr>
            </a:lvl9pPr>
          </a:lstStyle>
          <a:p/>
        </p:txBody>
      </p:sp>
      <p:sp>
        <p:nvSpPr>
          <p:cNvPr id="85" name="Google Shape;85;p17"/>
          <p:cNvSpPr txBox="1"/>
          <p:nvPr>
            <p:ph idx="1" type="body"/>
          </p:nvPr>
        </p:nvSpPr>
        <p:spPr>
          <a:xfrm>
            <a:off x="304475" y="1808125"/>
            <a:ext cx="4779300" cy="3013800"/>
          </a:xfrm>
          <a:prstGeom prst="rect">
            <a:avLst/>
          </a:prstGeom>
          <a:noFill/>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0"/>
              </a:spcBef>
              <a:spcAft>
                <a:spcPts val="0"/>
              </a:spcAft>
              <a:buClr>
                <a:schemeClr val="dk2"/>
              </a:buClr>
              <a:buSzPts val="1200"/>
              <a:buChar char="○"/>
              <a:defRPr sz="1200">
                <a:solidFill>
                  <a:schemeClr val="dk2"/>
                </a:solidFill>
              </a:defRPr>
            </a:lvl2pPr>
            <a:lvl3pPr indent="-304800" lvl="2" marL="1371600" rtl="0" algn="l">
              <a:lnSpc>
                <a:spcPct val="115000"/>
              </a:lnSpc>
              <a:spcBef>
                <a:spcPts val="0"/>
              </a:spcBef>
              <a:spcAft>
                <a:spcPts val="0"/>
              </a:spcAft>
              <a:buClr>
                <a:schemeClr val="dk2"/>
              </a:buClr>
              <a:buSzPts val="1200"/>
              <a:buChar char="■"/>
              <a:defRPr sz="1200">
                <a:solidFill>
                  <a:schemeClr val="dk2"/>
                </a:solidFill>
              </a:defRPr>
            </a:lvl3pPr>
            <a:lvl4pPr indent="-304800" lvl="3" marL="1828800" rtl="0" algn="l">
              <a:lnSpc>
                <a:spcPct val="115000"/>
              </a:lnSpc>
              <a:spcBef>
                <a:spcPts val="0"/>
              </a:spcBef>
              <a:spcAft>
                <a:spcPts val="0"/>
              </a:spcAft>
              <a:buClr>
                <a:schemeClr val="dk2"/>
              </a:buClr>
              <a:buSzPts val="1200"/>
              <a:buChar char="●"/>
              <a:defRPr sz="1200">
                <a:solidFill>
                  <a:schemeClr val="dk2"/>
                </a:solidFill>
              </a:defRPr>
            </a:lvl4pPr>
            <a:lvl5pPr indent="-304800" lvl="4" marL="2286000" rtl="0" algn="l">
              <a:lnSpc>
                <a:spcPct val="115000"/>
              </a:lnSpc>
              <a:spcBef>
                <a:spcPts val="0"/>
              </a:spcBef>
              <a:spcAft>
                <a:spcPts val="0"/>
              </a:spcAft>
              <a:buClr>
                <a:schemeClr val="dk2"/>
              </a:buClr>
              <a:buSzPts val="1200"/>
              <a:buChar char="○"/>
              <a:defRPr sz="1200">
                <a:solidFill>
                  <a:schemeClr val="dk2"/>
                </a:solidFill>
              </a:defRPr>
            </a:lvl5pPr>
            <a:lvl6pPr indent="-304800" lvl="5" marL="2743200" rtl="0" algn="l">
              <a:lnSpc>
                <a:spcPct val="115000"/>
              </a:lnSpc>
              <a:spcBef>
                <a:spcPts val="0"/>
              </a:spcBef>
              <a:spcAft>
                <a:spcPts val="0"/>
              </a:spcAft>
              <a:buClr>
                <a:schemeClr val="dk2"/>
              </a:buClr>
              <a:buSzPts val="1200"/>
              <a:buChar char="■"/>
              <a:defRPr sz="1200">
                <a:solidFill>
                  <a:schemeClr val="dk2"/>
                </a:solidFill>
              </a:defRPr>
            </a:lvl6pPr>
            <a:lvl7pPr indent="-304800" lvl="6" marL="3200400" rtl="0" algn="l">
              <a:lnSpc>
                <a:spcPct val="115000"/>
              </a:lnSpc>
              <a:spcBef>
                <a:spcPts val="0"/>
              </a:spcBef>
              <a:spcAft>
                <a:spcPts val="0"/>
              </a:spcAft>
              <a:buClr>
                <a:schemeClr val="dk2"/>
              </a:buClr>
              <a:buSzPts val="1200"/>
              <a:buChar char="●"/>
              <a:defRPr sz="1200">
                <a:solidFill>
                  <a:schemeClr val="dk2"/>
                </a:solidFill>
              </a:defRPr>
            </a:lvl7pPr>
            <a:lvl8pPr indent="-304800" lvl="7" marL="3657600" rtl="0" algn="l">
              <a:lnSpc>
                <a:spcPct val="115000"/>
              </a:lnSpc>
              <a:spcBef>
                <a:spcPts val="0"/>
              </a:spcBef>
              <a:spcAft>
                <a:spcPts val="0"/>
              </a:spcAft>
              <a:buClr>
                <a:schemeClr val="dk2"/>
              </a:buClr>
              <a:buSzPts val="1200"/>
              <a:buChar char="○"/>
              <a:defRPr sz="1200">
                <a:solidFill>
                  <a:schemeClr val="dk2"/>
                </a:solidFill>
              </a:defRPr>
            </a:lvl8pPr>
            <a:lvl9pPr indent="-304800" lvl="8" marL="4114800" rtl="0" algn="l">
              <a:lnSpc>
                <a:spcPct val="115000"/>
              </a:lnSpc>
              <a:spcBef>
                <a:spcPts val="0"/>
              </a:spcBef>
              <a:spcAft>
                <a:spcPts val="0"/>
              </a:spcAft>
              <a:buClr>
                <a:schemeClr val="dk2"/>
              </a:buClr>
              <a:buSzPts val="1200"/>
              <a:buChar char="■"/>
              <a:defRPr sz="1200">
                <a:solidFill>
                  <a:schemeClr val="dk2"/>
                </a:solidFill>
              </a:defRPr>
            </a:lvl9pPr>
          </a:lstStyle>
          <a:p/>
        </p:txBody>
      </p:sp>
      <p:sp>
        <p:nvSpPr>
          <p:cNvPr id="86" name="Google Shape;86;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8">
    <p:bg>
      <p:bgPr>
        <a:solidFill>
          <a:srgbClr val="FFFFFF"/>
        </a:solidFill>
      </p:bgPr>
    </p:bg>
    <p:spTree>
      <p:nvGrpSpPr>
        <p:cNvPr id="87" name="Shape 87"/>
        <p:cNvGrpSpPr/>
        <p:nvPr/>
      </p:nvGrpSpPr>
      <p:grpSpPr>
        <a:xfrm>
          <a:off x="0" y="0"/>
          <a:ext cx="0" cy="0"/>
          <a:chOff x="0" y="0"/>
          <a:chExt cx="0" cy="0"/>
        </a:xfrm>
      </p:grpSpPr>
      <p:sp>
        <p:nvSpPr>
          <p:cNvPr id="88" name="Google Shape;88;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0" y="0"/>
            <a:ext cx="9144000" cy="34602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rot="-5400000">
            <a:off x="5684575" y="600"/>
            <a:ext cx="3460200" cy="34590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title"/>
          </p:nvPr>
        </p:nvSpPr>
        <p:spPr>
          <a:xfrm>
            <a:off x="324475" y="465975"/>
            <a:ext cx="5124300" cy="28416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3600">
                <a:solidFill>
                  <a:srgbClr val="FFFFFF"/>
                </a:solidFill>
              </a:defRPr>
            </a:lvl1pPr>
            <a:lvl2pPr lvl="1" algn="l">
              <a:lnSpc>
                <a:spcPct val="100000"/>
              </a:lnSpc>
              <a:spcBef>
                <a:spcPts val="0"/>
              </a:spcBef>
              <a:spcAft>
                <a:spcPts val="0"/>
              </a:spcAft>
              <a:buNone/>
              <a:defRPr b="1" sz="3600">
                <a:solidFill>
                  <a:srgbClr val="FFFFFF"/>
                </a:solidFill>
              </a:defRPr>
            </a:lvl2pPr>
            <a:lvl3pPr lvl="2" algn="l">
              <a:lnSpc>
                <a:spcPct val="100000"/>
              </a:lnSpc>
              <a:spcBef>
                <a:spcPts val="0"/>
              </a:spcBef>
              <a:spcAft>
                <a:spcPts val="0"/>
              </a:spcAft>
              <a:buNone/>
              <a:defRPr b="1" sz="3600">
                <a:solidFill>
                  <a:srgbClr val="FFFFFF"/>
                </a:solidFill>
              </a:defRPr>
            </a:lvl3pPr>
            <a:lvl4pPr lvl="3" algn="l">
              <a:lnSpc>
                <a:spcPct val="100000"/>
              </a:lnSpc>
              <a:spcBef>
                <a:spcPts val="0"/>
              </a:spcBef>
              <a:spcAft>
                <a:spcPts val="0"/>
              </a:spcAft>
              <a:buNone/>
              <a:defRPr b="1" sz="3600">
                <a:solidFill>
                  <a:srgbClr val="FFFFFF"/>
                </a:solidFill>
              </a:defRPr>
            </a:lvl4pPr>
            <a:lvl5pPr lvl="4" algn="l">
              <a:lnSpc>
                <a:spcPct val="100000"/>
              </a:lnSpc>
              <a:spcBef>
                <a:spcPts val="0"/>
              </a:spcBef>
              <a:spcAft>
                <a:spcPts val="0"/>
              </a:spcAft>
              <a:buNone/>
              <a:defRPr b="1" sz="3600">
                <a:solidFill>
                  <a:srgbClr val="FFFFFF"/>
                </a:solidFill>
              </a:defRPr>
            </a:lvl5pPr>
            <a:lvl6pPr lvl="5" algn="l">
              <a:lnSpc>
                <a:spcPct val="100000"/>
              </a:lnSpc>
              <a:spcBef>
                <a:spcPts val="0"/>
              </a:spcBef>
              <a:spcAft>
                <a:spcPts val="0"/>
              </a:spcAft>
              <a:buNone/>
              <a:defRPr b="1" sz="3600">
                <a:solidFill>
                  <a:srgbClr val="FFFFFF"/>
                </a:solidFill>
              </a:defRPr>
            </a:lvl6pPr>
            <a:lvl7pPr lvl="6" algn="l">
              <a:lnSpc>
                <a:spcPct val="100000"/>
              </a:lnSpc>
              <a:spcBef>
                <a:spcPts val="0"/>
              </a:spcBef>
              <a:spcAft>
                <a:spcPts val="0"/>
              </a:spcAft>
              <a:buNone/>
              <a:defRPr b="1" sz="3600">
                <a:solidFill>
                  <a:srgbClr val="FFFFFF"/>
                </a:solidFill>
              </a:defRPr>
            </a:lvl7pPr>
            <a:lvl8pPr lvl="7" algn="l">
              <a:lnSpc>
                <a:spcPct val="100000"/>
              </a:lnSpc>
              <a:spcBef>
                <a:spcPts val="0"/>
              </a:spcBef>
              <a:spcAft>
                <a:spcPts val="0"/>
              </a:spcAft>
              <a:buNone/>
              <a:defRPr b="1" sz="3600">
                <a:solidFill>
                  <a:srgbClr val="FFFFFF"/>
                </a:solidFill>
              </a:defRPr>
            </a:lvl8pPr>
            <a:lvl9pPr lvl="8" algn="l">
              <a:lnSpc>
                <a:spcPct val="100000"/>
              </a:lnSpc>
              <a:spcBef>
                <a:spcPts val="0"/>
              </a:spcBef>
              <a:spcAft>
                <a:spcPts val="0"/>
              </a:spcAft>
              <a:buNone/>
              <a:defRPr b="1" sz="3600">
                <a:solidFill>
                  <a:srgbClr val="FFFFFF"/>
                </a:solidFill>
              </a:defRPr>
            </a:lvl9pPr>
          </a:lstStyle>
          <a:p/>
        </p:txBody>
      </p:sp>
      <p:sp>
        <p:nvSpPr>
          <p:cNvPr id="92" name="Google Shape;92;p18"/>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616161"/>
              </a:buClr>
              <a:buSzPts val="1800"/>
              <a:buNone/>
              <a:defRPr b="1" sz="1800">
                <a:solidFill>
                  <a:srgbClr val="616161"/>
                </a:solidFill>
              </a:defRPr>
            </a:lvl1pPr>
            <a:lvl2pPr lvl="1" algn="l">
              <a:lnSpc>
                <a:spcPct val="100000"/>
              </a:lnSpc>
              <a:spcBef>
                <a:spcPts val="0"/>
              </a:spcBef>
              <a:spcAft>
                <a:spcPts val="0"/>
              </a:spcAft>
              <a:buClr>
                <a:srgbClr val="616161"/>
              </a:buClr>
              <a:buSzPts val="1800"/>
              <a:buNone/>
              <a:defRPr b="1" sz="1800">
                <a:solidFill>
                  <a:srgbClr val="616161"/>
                </a:solidFill>
              </a:defRPr>
            </a:lvl2pPr>
            <a:lvl3pPr lvl="2" algn="l">
              <a:lnSpc>
                <a:spcPct val="100000"/>
              </a:lnSpc>
              <a:spcBef>
                <a:spcPts val="0"/>
              </a:spcBef>
              <a:spcAft>
                <a:spcPts val="0"/>
              </a:spcAft>
              <a:buClr>
                <a:srgbClr val="616161"/>
              </a:buClr>
              <a:buSzPts val="1800"/>
              <a:buNone/>
              <a:defRPr b="1" sz="1800">
                <a:solidFill>
                  <a:srgbClr val="616161"/>
                </a:solidFill>
              </a:defRPr>
            </a:lvl3pPr>
            <a:lvl4pPr lvl="3" algn="l">
              <a:lnSpc>
                <a:spcPct val="100000"/>
              </a:lnSpc>
              <a:spcBef>
                <a:spcPts val="0"/>
              </a:spcBef>
              <a:spcAft>
                <a:spcPts val="0"/>
              </a:spcAft>
              <a:buClr>
                <a:srgbClr val="616161"/>
              </a:buClr>
              <a:buSzPts val="1800"/>
              <a:buNone/>
              <a:defRPr b="1" sz="1800">
                <a:solidFill>
                  <a:srgbClr val="616161"/>
                </a:solidFill>
              </a:defRPr>
            </a:lvl4pPr>
            <a:lvl5pPr lvl="4" algn="l">
              <a:lnSpc>
                <a:spcPct val="100000"/>
              </a:lnSpc>
              <a:spcBef>
                <a:spcPts val="0"/>
              </a:spcBef>
              <a:spcAft>
                <a:spcPts val="0"/>
              </a:spcAft>
              <a:buClr>
                <a:srgbClr val="616161"/>
              </a:buClr>
              <a:buSzPts val="1800"/>
              <a:buNone/>
              <a:defRPr b="1" sz="1800">
                <a:solidFill>
                  <a:srgbClr val="616161"/>
                </a:solidFill>
              </a:defRPr>
            </a:lvl5pPr>
            <a:lvl6pPr lvl="5" algn="l">
              <a:lnSpc>
                <a:spcPct val="100000"/>
              </a:lnSpc>
              <a:spcBef>
                <a:spcPts val="0"/>
              </a:spcBef>
              <a:spcAft>
                <a:spcPts val="0"/>
              </a:spcAft>
              <a:buClr>
                <a:srgbClr val="616161"/>
              </a:buClr>
              <a:buSzPts val="1800"/>
              <a:buNone/>
              <a:defRPr b="1" sz="1800">
                <a:solidFill>
                  <a:srgbClr val="616161"/>
                </a:solidFill>
              </a:defRPr>
            </a:lvl6pPr>
            <a:lvl7pPr lvl="6" algn="l">
              <a:lnSpc>
                <a:spcPct val="100000"/>
              </a:lnSpc>
              <a:spcBef>
                <a:spcPts val="0"/>
              </a:spcBef>
              <a:spcAft>
                <a:spcPts val="0"/>
              </a:spcAft>
              <a:buClr>
                <a:srgbClr val="616161"/>
              </a:buClr>
              <a:buSzPts val="1800"/>
              <a:buNone/>
              <a:defRPr b="1" sz="1800">
                <a:solidFill>
                  <a:srgbClr val="616161"/>
                </a:solidFill>
              </a:defRPr>
            </a:lvl7pPr>
            <a:lvl8pPr lvl="7" algn="l">
              <a:lnSpc>
                <a:spcPct val="100000"/>
              </a:lnSpc>
              <a:spcBef>
                <a:spcPts val="0"/>
              </a:spcBef>
              <a:spcAft>
                <a:spcPts val="0"/>
              </a:spcAft>
              <a:buClr>
                <a:srgbClr val="616161"/>
              </a:buClr>
              <a:buSzPts val="1800"/>
              <a:buNone/>
              <a:defRPr b="1" sz="1800">
                <a:solidFill>
                  <a:srgbClr val="616161"/>
                </a:solidFill>
              </a:defRPr>
            </a:lvl8pPr>
            <a:lvl9pPr lvl="8" algn="l">
              <a:lnSpc>
                <a:spcPct val="100000"/>
              </a:lnSpc>
              <a:spcBef>
                <a:spcPts val="0"/>
              </a:spcBef>
              <a:spcAft>
                <a:spcPts val="0"/>
              </a:spcAft>
              <a:buClr>
                <a:srgbClr val="616161"/>
              </a:buClr>
              <a:buSzPts val="1800"/>
              <a:buNone/>
              <a:defRPr b="1" sz="1800">
                <a:solidFill>
                  <a:srgbClr val="616161"/>
                </a:solidFill>
              </a:defRPr>
            </a:lvl9pPr>
          </a:lstStyle>
          <a:p/>
        </p:txBody>
      </p:sp>
      <p:sp>
        <p:nvSpPr>
          <p:cNvPr id="93" name="Google Shape;93;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24475" y="465975"/>
            <a:ext cx="51243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Advisory Report 5</a:t>
            </a:r>
            <a:endParaRPr/>
          </a:p>
        </p:txBody>
      </p:sp>
      <p:sp>
        <p:nvSpPr>
          <p:cNvPr id="99" name="Google Shape;99;p19"/>
          <p:cNvSpPr txBox="1"/>
          <p:nvPr>
            <p:ph idx="1" type="subTitle"/>
          </p:nvPr>
        </p:nvSpPr>
        <p:spPr>
          <a:xfrm>
            <a:off x="324475" y="3612602"/>
            <a:ext cx="5124300" cy="130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Shrey Agrawal      Jiayi Chen</a:t>
            </a:r>
            <a:endParaRPr/>
          </a:p>
          <a:p>
            <a:pPr indent="0" lvl="0" marL="0" rtl="0" algn="l">
              <a:spcBef>
                <a:spcPts val="0"/>
              </a:spcBef>
              <a:spcAft>
                <a:spcPts val="0"/>
              </a:spcAft>
              <a:buNone/>
            </a:pPr>
            <a:r>
              <a:rPr lang="en">
                <a:solidFill>
                  <a:schemeClr val="accent1"/>
                </a:solidFill>
              </a:rPr>
              <a:t>Hong Doan	     </a:t>
            </a:r>
            <a:endParaRPr/>
          </a:p>
          <a:p>
            <a:pPr indent="0" lvl="0" marL="0" rtl="0" algn="l">
              <a:spcBef>
                <a:spcPts val="0"/>
              </a:spcBef>
              <a:spcAft>
                <a:spcPts val="0"/>
              </a:spcAft>
              <a:buNone/>
            </a:pPr>
            <a:r>
              <a:rPr lang="en"/>
              <a:t>May 9,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8"/>
          <p:cNvPicPr preferRelativeResize="0"/>
          <p:nvPr/>
        </p:nvPicPr>
        <p:blipFill rotWithShape="1">
          <a:blip r:embed="rId3">
            <a:alphaModFix/>
          </a:blip>
          <a:srcRect b="0" l="1309" r="996" t="4251"/>
          <a:stretch/>
        </p:blipFill>
        <p:spPr>
          <a:xfrm>
            <a:off x="426150" y="568200"/>
            <a:ext cx="6055550" cy="1802975"/>
          </a:xfrm>
          <a:prstGeom prst="rect">
            <a:avLst/>
          </a:prstGeom>
          <a:noFill/>
          <a:ln>
            <a:noFill/>
          </a:ln>
        </p:spPr>
      </p:pic>
      <p:graphicFrame>
        <p:nvGraphicFramePr>
          <p:cNvPr id="155" name="Google Shape;155;p28"/>
          <p:cNvGraphicFramePr/>
          <p:nvPr/>
        </p:nvGraphicFramePr>
        <p:xfrm>
          <a:off x="2405550" y="2749450"/>
          <a:ext cx="3000000" cy="3000000"/>
        </p:xfrm>
        <a:graphic>
          <a:graphicData uri="http://schemas.openxmlformats.org/drawingml/2006/table">
            <a:tbl>
              <a:tblPr>
                <a:noFill/>
                <a:tableStyleId>{C2A20DAC-3C0E-4286-BFC0-3E1005019678}</a:tableStyleId>
              </a:tblPr>
              <a:tblGrid>
                <a:gridCol w="2971800"/>
                <a:gridCol w="2971800"/>
              </a:tblGrid>
              <a:tr h="12700">
                <a:tc>
                  <a:txBody>
                    <a:bodyPr/>
                    <a:lstStyle/>
                    <a:p>
                      <a:pPr indent="0" lvl="0" marL="0" rtl="0" algn="l">
                        <a:lnSpc>
                          <a:spcPct val="115000"/>
                        </a:lnSpc>
                        <a:spcBef>
                          <a:spcPts val="0"/>
                        </a:spcBef>
                        <a:spcAft>
                          <a:spcPts val="0"/>
                        </a:spcAft>
                        <a:buNone/>
                      </a:pPr>
                      <a:r>
                        <a:rPr b="1" lang="en" sz="1600">
                          <a:solidFill>
                            <a:schemeClr val="dk1"/>
                          </a:solidFill>
                        </a:rPr>
                        <a:t>35</a:t>
                      </a:r>
                      <a:r>
                        <a:rPr lang="en" sz="1100">
                          <a:solidFill>
                            <a:schemeClr val="dk1"/>
                          </a:solidFill>
                        </a:rPr>
                        <a:t> </a:t>
                      </a:r>
                      <a:r>
                        <a:rPr lang="en" sz="1100">
                          <a:solidFill>
                            <a:schemeClr val="dk1"/>
                          </a:solidFill>
                        </a:rPr>
                        <a:t>Issues </a:t>
                      </a:r>
                      <a:r>
                        <a:rPr lang="en" sz="1100">
                          <a:solidFill>
                            <a:schemeClr val="dk1"/>
                          </a:solidFill>
                          <a:highlight>
                            <a:srgbClr val="93C47D"/>
                          </a:highlight>
                        </a:rPr>
                        <a:t>(marked Green Issues)</a:t>
                      </a:r>
                      <a:r>
                        <a:rPr lang="en" sz="1100">
                          <a:solidFill>
                            <a:schemeClr val="dk1"/>
                          </a:solidFill>
                        </a:rPr>
                        <a:t>:</a:t>
                      </a:r>
                      <a:endParaRPr sz="1100">
                        <a:solidFill>
                          <a:schemeClr val="dk1"/>
                        </a:solidFill>
                      </a:endParaRPr>
                    </a:p>
                  </a:txBody>
                  <a:tcPr marT="63500" marB="63500" marR="63500" marL="63500"/>
                </a:tc>
                <a:tc>
                  <a:txBody>
                    <a:bodyPr/>
                    <a:lstStyle/>
                    <a:p>
                      <a:pPr indent="0" lvl="0" marL="0" rtl="0" algn="l">
                        <a:spcBef>
                          <a:spcPts val="0"/>
                        </a:spcBef>
                        <a:spcAft>
                          <a:spcPts val="0"/>
                        </a:spcAft>
                        <a:buNone/>
                      </a:pPr>
                      <a:r>
                        <a:rPr lang="en" sz="1100">
                          <a:solidFill>
                            <a:schemeClr val="dk1"/>
                          </a:solidFill>
                        </a:rPr>
                        <a:t>Keyword Lists: </a:t>
                      </a:r>
                      <a:endParaRPr sz="1100">
                        <a:solidFill>
                          <a:schemeClr val="dk1"/>
                        </a:solidFill>
                      </a:endParaRPr>
                    </a:p>
                  </a:txBody>
                  <a:tcPr marT="63500" marB="63500" marR="63500" marL="63500"/>
                </a:tc>
              </a:tr>
              <a:tr h="12700">
                <a:tc>
                  <a:txBody>
                    <a:bodyPr/>
                    <a:lstStyle/>
                    <a:p>
                      <a:pPr indent="0" lvl="0" marL="0" rtl="0" algn="l">
                        <a:spcBef>
                          <a:spcPts val="0"/>
                        </a:spcBef>
                        <a:spcAft>
                          <a:spcPts val="0"/>
                        </a:spcAft>
                        <a:buNone/>
                      </a:pPr>
                      <a:r>
                        <a:rPr lang="en" sz="1100">
                          <a:solidFill>
                            <a:schemeClr val="dk1"/>
                          </a:solidFill>
                        </a:rPr>
                        <a:t>More Job Opportunities</a:t>
                      </a:r>
                      <a:endParaRPr sz="1100">
                        <a:solidFill>
                          <a:schemeClr val="dk1"/>
                        </a:solidFill>
                      </a:endParaRPr>
                    </a:p>
                  </a:txBody>
                  <a:tcPr marT="63500" marB="63500" marR="63500" marL="63500"/>
                </a:tc>
                <a:tc>
                  <a:txBody>
                    <a:bodyPr/>
                    <a:lstStyle/>
                    <a:p>
                      <a:pPr indent="0" lvl="0" marL="0" rtl="0" algn="l">
                        <a:spcBef>
                          <a:spcPts val="0"/>
                        </a:spcBef>
                        <a:spcAft>
                          <a:spcPts val="0"/>
                        </a:spcAft>
                        <a:buNone/>
                      </a:pPr>
                      <a:r>
                        <a:rPr lang="en" sz="1100">
                          <a:solidFill>
                            <a:schemeClr val="dk1"/>
                          </a:solidFill>
                        </a:rPr>
                        <a:t>employ, employer, employment, career, occupation, work, profession, job, recruit, recruitment, hiring, employment opportunity, part-time job, full-time job, temporary job, remote work</a:t>
                      </a:r>
                      <a:endParaRPr sz="1100">
                        <a:solidFill>
                          <a:schemeClr val="dk1"/>
                        </a:solidFill>
                      </a:endParaRPr>
                    </a:p>
                  </a:txBody>
                  <a:tcPr marT="63500" marB="63500" marR="63500" marL="63500"/>
                </a:tc>
              </a:tr>
              <a:tr h="12700">
                <a:tc>
                  <a:txBody>
                    <a:bodyPr/>
                    <a:lstStyle/>
                    <a:p>
                      <a:pPr indent="0" lvl="0" marL="0" rtl="0" algn="l">
                        <a:spcBef>
                          <a:spcPts val="0"/>
                        </a:spcBef>
                        <a:spcAft>
                          <a:spcPts val="0"/>
                        </a:spcAft>
                        <a:buNone/>
                      </a:pPr>
                      <a:r>
                        <a:rPr lang="en" sz="1100">
                          <a:solidFill>
                            <a:schemeClr val="dk1"/>
                          </a:solidFill>
                        </a:rPr>
                        <a:t>Higher Wages or Lower Prices</a:t>
                      </a:r>
                      <a:endParaRPr sz="1100">
                        <a:solidFill>
                          <a:schemeClr val="dk1"/>
                        </a:solidFill>
                      </a:endParaRPr>
                    </a:p>
                  </a:txBody>
                  <a:tcPr marT="63500" marB="63500" marR="63500" marL="63500"/>
                </a:tc>
                <a:tc>
                  <a:txBody>
                    <a:bodyPr/>
                    <a:lstStyle/>
                    <a:p>
                      <a:pPr indent="0" lvl="0" marL="0" rtl="0" algn="l">
                        <a:spcBef>
                          <a:spcPts val="0"/>
                        </a:spcBef>
                        <a:spcAft>
                          <a:spcPts val="0"/>
                        </a:spcAft>
                        <a:buNone/>
                      </a:pPr>
                      <a:r>
                        <a:rPr lang="en" sz="1100">
                          <a:solidFill>
                            <a:schemeClr val="dk1"/>
                          </a:solidFill>
                        </a:rPr>
                        <a:t>Wages, living wage, inflation, salaries, prices, cost of living, living expenses, income, social welfare</a:t>
                      </a:r>
                      <a:endParaRPr sz="1100">
                        <a:solidFill>
                          <a:schemeClr val="dk1"/>
                        </a:solidFill>
                      </a:endParaRPr>
                    </a:p>
                  </a:txBody>
                  <a:tcPr marT="63500" marB="63500" marR="63500" marL="6350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#2.2 </a:t>
            </a:r>
            <a:r>
              <a:rPr lang="en">
                <a:solidFill>
                  <a:schemeClr val="dk1"/>
                </a:solidFill>
              </a:rPr>
              <a:t> Filter out  respondents based on the issues</a:t>
            </a:r>
            <a:endParaRPr/>
          </a:p>
        </p:txBody>
      </p:sp>
      <p:sp>
        <p:nvSpPr>
          <p:cNvPr id="161" name="Google Shape;161;p29"/>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solidFill>
                  <a:schemeClr val="lt1"/>
                </a:solidFill>
              </a:rPr>
              <a:t>We created 35 keyword lists and established 35 subsets based on the issues the clients provided.</a:t>
            </a:r>
            <a:endParaRPr>
              <a:solidFill>
                <a:schemeClr val="lt1"/>
              </a:solidFill>
            </a:endParaRPr>
          </a:p>
        </p:txBody>
      </p:sp>
      <p:pic>
        <p:nvPicPr>
          <p:cNvPr id="162" name="Google Shape;162;p29"/>
          <p:cNvPicPr preferRelativeResize="0"/>
          <p:nvPr/>
        </p:nvPicPr>
        <p:blipFill>
          <a:blip r:embed="rId3">
            <a:alphaModFix/>
          </a:blip>
          <a:stretch>
            <a:fillRect/>
          </a:stretch>
        </p:blipFill>
        <p:spPr>
          <a:xfrm>
            <a:off x="4366824" y="1271625"/>
            <a:ext cx="3777749" cy="341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485775" y="809625"/>
            <a:ext cx="7635876" cy="4076700"/>
          </a:xfrm>
          <a:prstGeom prst="rect">
            <a:avLst/>
          </a:prstGeom>
          <a:noFill/>
          <a:ln>
            <a:noFill/>
          </a:ln>
        </p:spPr>
      </p:pic>
      <p:sp>
        <p:nvSpPr>
          <p:cNvPr id="168" name="Google Shape;168;p30"/>
          <p:cNvSpPr txBox="1"/>
          <p:nvPr/>
        </p:nvSpPr>
        <p:spPr>
          <a:xfrm>
            <a:off x="2473050" y="255800"/>
            <a:ext cx="419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Subset for More Job Opportunities</a:t>
            </a:r>
            <a:endParaRPr b="1" sz="1800">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31"/>
          <p:cNvPicPr preferRelativeResize="0"/>
          <p:nvPr/>
        </p:nvPicPr>
        <p:blipFill>
          <a:blip r:embed="rId3">
            <a:alphaModFix/>
          </a:blip>
          <a:stretch>
            <a:fillRect/>
          </a:stretch>
        </p:blipFill>
        <p:spPr>
          <a:xfrm>
            <a:off x="0" y="1359545"/>
            <a:ext cx="9144003" cy="24244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250500" y="399800"/>
            <a:ext cx="26943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#3</a:t>
            </a:r>
            <a:endParaRPr/>
          </a:p>
          <a:p>
            <a:pPr indent="0" lvl="0" marL="0" rtl="0" algn="l">
              <a:spcBef>
                <a:spcPts val="0"/>
              </a:spcBef>
              <a:spcAft>
                <a:spcPts val="0"/>
              </a:spcAft>
              <a:buNone/>
            </a:pPr>
            <a:r>
              <a:rPr lang="en"/>
              <a:t>Further Analysis</a:t>
            </a:r>
            <a:endParaRPr/>
          </a:p>
        </p:txBody>
      </p:sp>
      <p:sp>
        <p:nvSpPr>
          <p:cNvPr id="181" name="Google Shape;181;p32"/>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Sentimental Analysis</a:t>
            </a:r>
            <a:endParaRPr sz="1500"/>
          </a:p>
          <a:p>
            <a:pPr indent="-323850" lvl="0" marL="457200" rtl="0" algn="l">
              <a:spcBef>
                <a:spcPts val="0"/>
              </a:spcBef>
              <a:spcAft>
                <a:spcPts val="0"/>
              </a:spcAft>
              <a:buSzPts val="1500"/>
              <a:buChar char="●"/>
            </a:pPr>
            <a:r>
              <a:rPr lang="en" sz="1500"/>
              <a:t>Word Counts</a:t>
            </a:r>
            <a:endParaRPr sz="1500"/>
          </a:p>
          <a:p>
            <a:pPr indent="-323850" lvl="0" marL="457200" rtl="0" algn="l">
              <a:spcBef>
                <a:spcPts val="0"/>
              </a:spcBef>
              <a:spcAft>
                <a:spcPts val="0"/>
              </a:spcAft>
              <a:buSzPts val="1500"/>
              <a:buChar char="●"/>
            </a:pPr>
            <a:r>
              <a:rPr lang="en" sz="1500"/>
              <a:t>K-means Clustering</a:t>
            </a:r>
            <a:endParaRPr sz="1500"/>
          </a:p>
          <a:p>
            <a:pPr indent="0" lvl="0" marL="457200" rtl="0" algn="l">
              <a:spcBef>
                <a:spcPts val="1600"/>
              </a:spcBef>
              <a:spcAft>
                <a:spcPts val="1600"/>
              </a:spcAft>
              <a:buNone/>
            </a:pPr>
            <a:r>
              <a:t/>
            </a:r>
            <a:endParaRPr/>
          </a:p>
        </p:txBody>
      </p:sp>
      <p:pic>
        <p:nvPicPr>
          <p:cNvPr id="182" name="Google Shape;182;p32"/>
          <p:cNvPicPr preferRelativeResize="0"/>
          <p:nvPr/>
        </p:nvPicPr>
        <p:blipFill>
          <a:blip r:embed="rId3">
            <a:alphaModFix/>
          </a:blip>
          <a:stretch>
            <a:fillRect/>
          </a:stretch>
        </p:blipFill>
        <p:spPr>
          <a:xfrm>
            <a:off x="3595375" y="1544850"/>
            <a:ext cx="2607800" cy="1494450"/>
          </a:xfrm>
          <a:prstGeom prst="rect">
            <a:avLst/>
          </a:prstGeom>
          <a:noFill/>
          <a:ln>
            <a:noFill/>
          </a:ln>
        </p:spPr>
      </p:pic>
      <p:pic>
        <p:nvPicPr>
          <p:cNvPr id="183" name="Google Shape;183;p32"/>
          <p:cNvPicPr preferRelativeResize="0"/>
          <p:nvPr/>
        </p:nvPicPr>
        <p:blipFill>
          <a:blip r:embed="rId4">
            <a:alphaModFix/>
          </a:blip>
          <a:stretch>
            <a:fillRect/>
          </a:stretch>
        </p:blipFill>
        <p:spPr>
          <a:xfrm>
            <a:off x="3714525" y="2898021"/>
            <a:ext cx="4493875" cy="190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3"/>
          <p:cNvPicPr preferRelativeResize="0"/>
          <p:nvPr/>
        </p:nvPicPr>
        <p:blipFill rotWithShape="1">
          <a:blip r:embed="rId3">
            <a:alphaModFix/>
          </a:blip>
          <a:srcRect b="18071" l="-2100" r="2100" t="4432"/>
          <a:stretch/>
        </p:blipFill>
        <p:spPr>
          <a:xfrm>
            <a:off x="201875" y="885825"/>
            <a:ext cx="2223668" cy="3809350"/>
          </a:xfrm>
          <a:prstGeom prst="rect">
            <a:avLst/>
          </a:prstGeom>
          <a:noFill/>
          <a:ln>
            <a:noFill/>
          </a:ln>
        </p:spPr>
      </p:pic>
      <p:sp>
        <p:nvSpPr>
          <p:cNvPr id="189" name="Google Shape;189;p33"/>
          <p:cNvSpPr txBox="1"/>
          <p:nvPr/>
        </p:nvSpPr>
        <p:spPr>
          <a:xfrm>
            <a:off x="4251875" y="760750"/>
            <a:ext cx="354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rage"/>
                <a:ea typeface="Average"/>
                <a:cs typeface="Average"/>
                <a:sym typeface="Average"/>
              </a:rPr>
              <a:t>Sentimental Analysis - Jobs</a:t>
            </a:r>
            <a:endParaRPr b="1" sz="1500">
              <a:solidFill>
                <a:schemeClr val="dk1"/>
              </a:solidFill>
              <a:latin typeface="Average"/>
              <a:ea typeface="Average"/>
              <a:cs typeface="Average"/>
              <a:sym typeface="Average"/>
            </a:endParaRPr>
          </a:p>
        </p:txBody>
      </p:sp>
      <p:pic>
        <p:nvPicPr>
          <p:cNvPr id="190" name="Google Shape;190;p33"/>
          <p:cNvPicPr preferRelativeResize="0"/>
          <p:nvPr/>
        </p:nvPicPr>
        <p:blipFill>
          <a:blip r:embed="rId4">
            <a:alphaModFix/>
          </a:blip>
          <a:stretch>
            <a:fillRect/>
          </a:stretch>
        </p:blipFill>
        <p:spPr>
          <a:xfrm>
            <a:off x="2924950" y="1568014"/>
            <a:ext cx="5604975" cy="244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0" y="0"/>
            <a:ext cx="5143500" cy="5143500"/>
          </a:xfrm>
          <a:prstGeom prst="rect">
            <a:avLst/>
          </a:prstGeom>
          <a:noFill/>
          <a:ln>
            <a:noFill/>
          </a:ln>
        </p:spPr>
      </p:pic>
      <p:pic>
        <p:nvPicPr>
          <p:cNvPr id="196" name="Google Shape;196;p34"/>
          <p:cNvPicPr preferRelativeResize="0"/>
          <p:nvPr/>
        </p:nvPicPr>
        <p:blipFill>
          <a:blip r:embed="rId4">
            <a:alphaModFix/>
          </a:blip>
          <a:stretch>
            <a:fillRect/>
          </a:stretch>
        </p:blipFill>
        <p:spPr>
          <a:xfrm>
            <a:off x="5143500" y="1634161"/>
            <a:ext cx="4000500" cy="3509339"/>
          </a:xfrm>
          <a:prstGeom prst="rect">
            <a:avLst/>
          </a:prstGeom>
          <a:noFill/>
          <a:ln>
            <a:noFill/>
          </a:ln>
        </p:spPr>
      </p:pic>
      <p:sp>
        <p:nvSpPr>
          <p:cNvPr id="197" name="Google Shape;197;p34"/>
          <p:cNvSpPr txBox="1"/>
          <p:nvPr/>
        </p:nvSpPr>
        <p:spPr>
          <a:xfrm>
            <a:off x="5367300" y="588425"/>
            <a:ext cx="3400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1"/>
                </a:solidFill>
                <a:latin typeface="Average"/>
                <a:ea typeface="Average"/>
                <a:cs typeface="Average"/>
                <a:sym typeface="Average"/>
              </a:rPr>
              <a:t>Word Counts</a:t>
            </a:r>
            <a:endParaRPr b="1" sz="2100">
              <a:solidFill>
                <a:schemeClr val="dk1"/>
              </a:solidFill>
              <a:latin typeface="Average"/>
              <a:ea typeface="Average"/>
              <a:cs typeface="Average"/>
              <a:sym typeface="Average"/>
            </a:endParaRPr>
          </a:p>
          <a:p>
            <a:pPr indent="0" lvl="0" marL="0" rtl="0" algn="ctr">
              <a:spcBef>
                <a:spcPts val="0"/>
              </a:spcBef>
              <a:spcAft>
                <a:spcPts val="0"/>
              </a:spcAft>
              <a:buNone/>
            </a:pPr>
            <a:r>
              <a:rPr lang="en" sz="1800">
                <a:solidFill>
                  <a:schemeClr val="dk1"/>
                </a:solidFill>
                <a:latin typeface="Average"/>
                <a:ea typeface="Average"/>
                <a:cs typeface="Average"/>
                <a:sym typeface="Average"/>
              </a:rPr>
              <a:t>Jobs category</a:t>
            </a:r>
            <a:endParaRPr sz="1800">
              <a:solidFill>
                <a:schemeClr val="dk1"/>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5"/>
          <p:cNvPicPr preferRelativeResize="0"/>
          <p:nvPr/>
        </p:nvPicPr>
        <p:blipFill>
          <a:blip r:embed="rId3">
            <a:alphaModFix/>
          </a:blip>
          <a:stretch>
            <a:fillRect/>
          </a:stretch>
        </p:blipFill>
        <p:spPr>
          <a:xfrm>
            <a:off x="152400" y="259325"/>
            <a:ext cx="8839204" cy="246013"/>
          </a:xfrm>
          <a:prstGeom prst="rect">
            <a:avLst/>
          </a:prstGeom>
          <a:noFill/>
          <a:ln>
            <a:noFill/>
          </a:ln>
        </p:spPr>
      </p:pic>
      <p:pic>
        <p:nvPicPr>
          <p:cNvPr id="205" name="Google Shape;205;p35"/>
          <p:cNvPicPr preferRelativeResize="0"/>
          <p:nvPr/>
        </p:nvPicPr>
        <p:blipFill>
          <a:blip r:embed="rId4">
            <a:alphaModFix/>
          </a:blip>
          <a:stretch>
            <a:fillRect/>
          </a:stretch>
        </p:blipFill>
        <p:spPr>
          <a:xfrm>
            <a:off x="838500" y="785025"/>
            <a:ext cx="7259800" cy="398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11" name="Google Shape;211;p36"/>
          <p:cNvPicPr preferRelativeResize="0"/>
          <p:nvPr/>
        </p:nvPicPr>
        <p:blipFill>
          <a:blip r:embed="rId3">
            <a:alphaModFix/>
          </a:blip>
          <a:stretch>
            <a:fillRect/>
          </a:stretch>
        </p:blipFill>
        <p:spPr>
          <a:xfrm>
            <a:off x="211950" y="309721"/>
            <a:ext cx="5776899" cy="2814376"/>
          </a:xfrm>
          <a:prstGeom prst="rect">
            <a:avLst/>
          </a:prstGeom>
          <a:noFill/>
          <a:ln>
            <a:noFill/>
          </a:ln>
        </p:spPr>
      </p:pic>
      <p:pic>
        <p:nvPicPr>
          <p:cNvPr id="212" name="Google Shape;212;p36"/>
          <p:cNvPicPr preferRelativeResize="0"/>
          <p:nvPr/>
        </p:nvPicPr>
        <p:blipFill>
          <a:blip r:embed="rId4">
            <a:alphaModFix/>
          </a:blip>
          <a:stretch>
            <a:fillRect/>
          </a:stretch>
        </p:blipFill>
        <p:spPr>
          <a:xfrm>
            <a:off x="3572350" y="2095674"/>
            <a:ext cx="5196701" cy="2746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Analysis Revisit</a:t>
            </a:r>
            <a:endParaRPr/>
          </a:p>
        </p:txBody>
      </p:sp>
      <p:sp>
        <p:nvSpPr>
          <p:cNvPr id="218" name="Google Shape;218;p37"/>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K-means clustering: partitions data points into K clusters based on similarity in feature space and minimizes sum of squared distances to cluster centers.</a:t>
            </a:r>
            <a:endParaRPr/>
          </a:p>
        </p:txBody>
      </p:sp>
      <p:pic>
        <p:nvPicPr>
          <p:cNvPr id="219" name="Google Shape;219;p37"/>
          <p:cNvPicPr preferRelativeResize="0"/>
          <p:nvPr/>
        </p:nvPicPr>
        <p:blipFill>
          <a:blip r:embed="rId3">
            <a:alphaModFix/>
          </a:blip>
          <a:stretch>
            <a:fillRect/>
          </a:stretch>
        </p:blipFill>
        <p:spPr>
          <a:xfrm>
            <a:off x="3456374" y="1865375"/>
            <a:ext cx="5173351" cy="218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rotWithShape="1">
          <a:blip r:embed="rId3">
            <a:alphaModFix/>
          </a:blip>
          <a:srcRect b="0" l="2262" r="2262" t="0"/>
          <a:stretch/>
        </p:blipFill>
        <p:spPr>
          <a:xfrm>
            <a:off x="0" y="0"/>
            <a:ext cx="9143999" cy="5143497"/>
          </a:xfrm>
          <a:prstGeom prst="rect">
            <a:avLst/>
          </a:prstGeom>
          <a:noFill/>
          <a:ln>
            <a:noFill/>
          </a:ln>
        </p:spPr>
      </p:pic>
      <p:sp>
        <p:nvSpPr>
          <p:cNvPr id="105" name="Google Shape;105;p20"/>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07" name="Google Shape;107;p20"/>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Business Understanding Revisit</a:t>
            </a:r>
            <a:endParaRPr/>
          </a:p>
          <a:p>
            <a:pPr indent="-330200" lvl="0" marL="457200" rtl="0" algn="l">
              <a:spcBef>
                <a:spcPts val="0"/>
              </a:spcBef>
              <a:spcAft>
                <a:spcPts val="0"/>
              </a:spcAft>
              <a:buSzPts val="1600"/>
              <a:buChar char="●"/>
            </a:pPr>
            <a:r>
              <a:rPr lang="en"/>
              <a:t>Goals Statements &amp; Our Work</a:t>
            </a:r>
            <a:endParaRPr/>
          </a:p>
          <a:p>
            <a:pPr indent="-330200" lvl="0" marL="457200" rtl="0" algn="l">
              <a:spcBef>
                <a:spcPts val="0"/>
              </a:spcBef>
              <a:spcAft>
                <a:spcPts val="0"/>
              </a:spcAft>
              <a:buSzPts val="1600"/>
              <a:buChar char="●"/>
            </a:pPr>
            <a:r>
              <a:rPr lang="en"/>
              <a:t>Reflections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8"/>
          <p:cNvPicPr preferRelativeResize="0"/>
          <p:nvPr/>
        </p:nvPicPr>
        <p:blipFill>
          <a:blip r:embed="rId3">
            <a:alphaModFix/>
          </a:blip>
          <a:stretch>
            <a:fillRect/>
          </a:stretch>
        </p:blipFill>
        <p:spPr>
          <a:xfrm>
            <a:off x="1386875" y="1497875"/>
            <a:ext cx="6007375" cy="203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 clustering: Jobs</a:t>
            </a:r>
            <a:endParaRPr/>
          </a:p>
        </p:txBody>
      </p:sp>
      <p:pic>
        <p:nvPicPr>
          <p:cNvPr id="230" name="Google Shape;230;p39"/>
          <p:cNvPicPr preferRelativeResize="0"/>
          <p:nvPr/>
        </p:nvPicPr>
        <p:blipFill rotWithShape="1">
          <a:blip r:embed="rId3">
            <a:alphaModFix/>
          </a:blip>
          <a:srcRect b="0" l="0" r="0" t="5758"/>
          <a:stretch/>
        </p:blipFill>
        <p:spPr>
          <a:xfrm>
            <a:off x="152400" y="1388074"/>
            <a:ext cx="8839199" cy="189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0"/>
          <p:cNvPicPr preferRelativeResize="0"/>
          <p:nvPr/>
        </p:nvPicPr>
        <p:blipFill>
          <a:blip r:embed="rId3">
            <a:alphaModFix/>
          </a:blip>
          <a:stretch>
            <a:fillRect/>
          </a:stretch>
        </p:blipFill>
        <p:spPr>
          <a:xfrm>
            <a:off x="152400" y="229050"/>
            <a:ext cx="8839204" cy="398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1"/>
          <p:cNvPicPr preferRelativeResize="0"/>
          <p:nvPr/>
        </p:nvPicPr>
        <p:blipFill>
          <a:blip r:embed="rId3">
            <a:alphaModFix/>
          </a:blip>
          <a:stretch>
            <a:fillRect/>
          </a:stretch>
        </p:blipFill>
        <p:spPr>
          <a:xfrm>
            <a:off x="152400" y="203500"/>
            <a:ext cx="8839201" cy="43725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nvSpPr>
        <p:spPr>
          <a:xfrm>
            <a:off x="136250" y="2468975"/>
            <a:ext cx="3636300" cy="12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verage"/>
                <a:ea typeface="Average"/>
                <a:cs typeface="Average"/>
                <a:sym typeface="Average"/>
              </a:rPr>
              <a:t>Issue: </a:t>
            </a:r>
            <a:r>
              <a:rPr b="1" lang="en">
                <a:latin typeface="Average"/>
                <a:ea typeface="Average"/>
                <a:cs typeface="Average"/>
                <a:sym typeface="Average"/>
              </a:rPr>
              <a:t>Jobs </a:t>
            </a:r>
            <a:endParaRPr b="1">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Question 2: “What things have the greatest positive impact on your quality of life in Grinnell?”</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p:txBody>
      </p:sp>
      <p:pic>
        <p:nvPicPr>
          <p:cNvPr id="246" name="Google Shape;246;p42"/>
          <p:cNvPicPr preferRelativeResize="0"/>
          <p:nvPr/>
        </p:nvPicPr>
        <p:blipFill>
          <a:blip r:embed="rId3">
            <a:alphaModFix/>
          </a:blip>
          <a:stretch>
            <a:fillRect/>
          </a:stretch>
        </p:blipFill>
        <p:spPr>
          <a:xfrm>
            <a:off x="5049050" y="77825"/>
            <a:ext cx="3345124" cy="2391162"/>
          </a:xfrm>
          <a:prstGeom prst="rect">
            <a:avLst/>
          </a:prstGeom>
          <a:noFill/>
          <a:ln>
            <a:noFill/>
          </a:ln>
        </p:spPr>
      </p:pic>
      <p:pic>
        <p:nvPicPr>
          <p:cNvPr id="247" name="Google Shape;247;p42"/>
          <p:cNvPicPr preferRelativeResize="0"/>
          <p:nvPr/>
        </p:nvPicPr>
        <p:blipFill>
          <a:blip r:embed="rId4">
            <a:alphaModFix/>
          </a:blip>
          <a:stretch>
            <a:fillRect/>
          </a:stretch>
        </p:blipFill>
        <p:spPr>
          <a:xfrm>
            <a:off x="76625" y="132887"/>
            <a:ext cx="4144342" cy="2281037"/>
          </a:xfrm>
          <a:prstGeom prst="rect">
            <a:avLst/>
          </a:prstGeom>
          <a:noFill/>
          <a:ln>
            <a:noFill/>
          </a:ln>
        </p:spPr>
      </p:pic>
      <p:cxnSp>
        <p:nvCxnSpPr>
          <p:cNvPr id="248" name="Google Shape;248;p42"/>
          <p:cNvCxnSpPr/>
          <p:nvPr/>
        </p:nvCxnSpPr>
        <p:spPr>
          <a:xfrm>
            <a:off x="4461463" y="-4200"/>
            <a:ext cx="1800" cy="5140200"/>
          </a:xfrm>
          <a:prstGeom prst="straightConnector1">
            <a:avLst/>
          </a:prstGeom>
          <a:noFill/>
          <a:ln cap="flat" cmpd="sng" w="38100">
            <a:solidFill>
              <a:schemeClr val="lt1"/>
            </a:solidFill>
            <a:prstDash val="solid"/>
            <a:round/>
            <a:headEnd len="med" w="med" type="none"/>
            <a:tailEnd len="med" w="med" type="none"/>
          </a:ln>
        </p:spPr>
      </p:cxnSp>
      <p:sp>
        <p:nvSpPr>
          <p:cNvPr id="249" name="Google Shape;249;p42"/>
          <p:cNvSpPr txBox="1"/>
          <p:nvPr/>
        </p:nvSpPr>
        <p:spPr>
          <a:xfrm>
            <a:off x="4903450" y="2503625"/>
            <a:ext cx="3636300" cy="7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verage"/>
                <a:ea typeface="Average"/>
                <a:cs typeface="Average"/>
                <a:sym typeface="Average"/>
              </a:rPr>
              <a:t>Issue: Jobs </a:t>
            </a:r>
            <a:endParaRPr b="1">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All strength questions</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p:txBody>
      </p:sp>
      <p:sp>
        <p:nvSpPr>
          <p:cNvPr id="250" name="Google Shape;250;p42"/>
          <p:cNvSpPr txBox="1"/>
          <p:nvPr/>
        </p:nvSpPr>
        <p:spPr>
          <a:xfrm>
            <a:off x="93675" y="3499975"/>
            <a:ext cx="397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Pros: Distinctive clusters, Easy to supervise</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Cons: Small Cluster Size</a:t>
            </a:r>
            <a:endParaRPr>
              <a:latin typeface="Average"/>
              <a:ea typeface="Average"/>
              <a:cs typeface="Average"/>
              <a:sym typeface="Average"/>
            </a:endParaRPr>
          </a:p>
        </p:txBody>
      </p:sp>
      <p:sp>
        <p:nvSpPr>
          <p:cNvPr id="251" name="Google Shape;251;p42"/>
          <p:cNvSpPr txBox="1"/>
          <p:nvPr/>
        </p:nvSpPr>
        <p:spPr>
          <a:xfrm>
            <a:off x="4903450" y="3315575"/>
            <a:ext cx="397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Pros: More comprehensive</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Cons: Hard to define the common theme of each cluster</a:t>
            </a:r>
            <a:endParaRPr>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277100" y="-2450"/>
            <a:ext cx="8520600" cy="863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000"/>
              <a:t>Goal 4: </a:t>
            </a:r>
            <a:r>
              <a:rPr lang="en" sz="1700">
                <a:solidFill>
                  <a:srgbClr val="FFFFFF"/>
                </a:solidFill>
                <a:latin typeface="Average"/>
                <a:ea typeface="Average"/>
                <a:cs typeface="Average"/>
                <a:sym typeface="Average"/>
              </a:rPr>
              <a:t> </a:t>
            </a:r>
            <a:r>
              <a:rPr lang="en" sz="2400">
                <a:solidFill>
                  <a:srgbClr val="FFFFFF"/>
                </a:solidFill>
              </a:rPr>
              <a:t>Repeat the analysis with the groups with counts that client has identified</a:t>
            </a:r>
            <a:endParaRPr sz="2400"/>
          </a:p>
        </p:txBody>
      </p:sp>
      <p:pic>
        <p:nvPicPr>
          <p:cNvPr id="257" name="Google Shape;257;p43"/>
          <p:cNvPicPr preferRelativeResize="0"/>
          <p:nvPr/>
        </p:nvPicPr>
        <p:blipFill rotWithShape="1">
          <a:blip r:embed="rId3">
            <a:alphaModFix/>
          </a:blip>
          <a:srcRect b="0" l="0" r="25947" t="16590"/>
          <a:stretch/>
        </p:blipFill>
        <p:spPr>
          <a:xfrm>
            <a:off x="3406850" y="809188"/>
            <a:ext cx="4660051" cy="4036074"/>
          </a:xfrm>
          <a:prstGeom prst="rect">
            <a:avLst/>
          </a:prstGeom>
          <a:noFill/>
          <a:ln>
            <a:noFill/>
          </a:ln>
        </p:spPr>
      </p:pic>
      <p:sp>
        <p:nvSpPr>
          <p:cNvPr id="258" name="Google Shape;258;p43"/>
          <p:cNvSpPr txBox="1"/>
          <p:nvPr/>
        </p:nvSpPr>
        <p:spPr>
          <a:xfrm>
            <a:off x="229925" y="1243300"/>
            <a:ext cx="22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259" name="Google Shape;259;p43"/>
          <p:cNvSpPr txBox="1"/>
          <p:nvPr/>
        </p:nvSpPr>
        <p:spPr>
          <a:xfrm>
            <a:off x="319675" y="148602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Google Collab notebooks</a:t>
            </a:r>
            <a:endParaRPr b="1">
              <a:solidFill>
                <a:schemeClr val="dk1"/>
              </a:solidFill>
              <a:latin typeface="Average"/>
              <a:ea typeface="Average"/>
              <a:cs typeface="Average"/>
              <a:sym typeface="Average"/>
            </a:endParaRPr>
          </a:p>
        </p:txBody>
      </p:sp>
      <p:pic>
        <p:nvPicPr>
          <p:cNvPr id="260" name="Google Shape;260;p43"/>
          <p:cNvPicPr preferRelativeResize="0"/>
          <p:nvPr/>
        </p:nvPicPr>
        <p:blipFill rotWithShape="1">
          <a:blip r:embed="rId4">
            <a:alphaModFix/>
          </a:blip>
          <a:srcRect b="0" l="0" r="65263" t="0"/>
          <a:stretch/>
        </p:blipFill>
        <p:spPr>
          <a:xfrm>
            <a:off x="60175" y="2380425"/>
            <a:ext cx="3176373" cy="89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pic>
        <p:nvPicPr>
          <p:cNvPr id="265" name="Google Shape;265;p44"/>
          <p:cNvPicPr preferRelativeResize="0"/>
          <p:nvPr/>
        </p:nvPicPr>
        <p:blipFill>
          <a:blip r:embed="rId3">
            <a:alphaModFix/>
          </a:blip>
          <a:stretch>
            <a:fillRect/>
          </a:stretch>
        </p:blipFill>
        <p:spPr>
          <a:xfrm>
            <a:off x="895350" y="666750"/>
            <a:ext cx="7353301" cy="4409051"/>
          </a:xfrm>
          <a:prstGeom prst="rect">
            <a:avLst/>
          </a:prstGeom>
          <a:noFill/>
          <a:ln>
            <a:noFill/>
          </a:ln>
        </p:spPr>
      </p:pic>
      <p:sp>
        <p:nvSpPr>
          <p:cNvPr id="266" name="Google Shape;266;p44"/>
          <p:cNvSpPr txBox="1"/>
          <p:nvPr/>
        </p:nvSpPr>
        <p:spPr>
          <a:xfrm>
            <a:off x="2657475" y="247650"/>
            <a:ext cx="444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Subset for </a:t>
            </a:r>
            <a:r>
              <a:rPr b="1" lang="en" sz="1800">
                <a:solidFill>
                  <a:schemeClr val="dk1"/>
                </a:solidFill>
                <a:latin typeface="Average"/>
                <a:ea typeface="Average"/>
                <a:cs typeface="Average"/>
                <a:sym typeface="Average"/>
              </a:rPr>
              <a:t>Higher Wages or Lower Prices</a:t>
            </a:r>
            <a:endParaRPr b="1" sz="1800">
              <a:solidFill>
                <a:schemeClr val="dk1"/>
              </a:solidFill>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45"/>
          <p:cNvSpPr txBox="1"/>
          <p:nvPr/>
        </p:nvSpPr>
        <p:spPr>
          <a:xfrm>
            <a:off x="2657475" y="247650"/>
            <a:ext cx="386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Subset for More Housing Options</a:t>
            </a:r>
            <a:endParaRPr b="1" sz="1800">
              <a:solidFill>
                <a:schemeClr val="dk1"/>
              </a:solidFill>
              <a:latin typeface="Average"/>
              <a:ea typeface="Average"/>
              <a:cs typeface="Average"/>
              <a:sym typeface="Average"/>
            </a:endParaRPr>
          </a:p>
        </p:txBody>
      </p:sp>
      <p:pic>
        <p:nvPicPr>
          <p:cNvPr id="272" name="Google Shape;272;p45"/>
          <p:cNvPicPr preferRelativeResize="0"/>
          <p:nvPr/>
        </p:nvPicPr>
        <p:blipFill>
          <a:blip r:embed="rId3">
            <a:alphaModFix/>
          </a:blip>
          <a:stretch>
            <a:fillRect/>
          </a:stretch>
        </p:blipFill>
        <p:spPr>
          <a:xfrm>
            <a:off x="1025488" y="880800"/>
            <a:ext cx="7093033" cy="4129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nvSpPr>
        <p:spPr>
          <a:xfrm>
            <a:off x="2657475" y="247650"/>
            <a:ext cx="386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Subset for </a:t>
            </a:r>
            <a:r>
              <a:rPr b="1" lang="en" sz="1800">
                <a:solidFill>
                  <a:schemeClr val="dk1"/>
                </a:solidFill>
                <a:latin typeface="Average"/>
                <a:ea typeface="Average"/>
                <a:cs typeface="Average"/>
                <a:sym typeface="Average"/>
              </a:rPr>
              <a:t>More Community Events</a:t>
            </a:r>
            <a:endParaRPr b="1" sz="1800">
              <a:solidFill>
                <a:schemeClr val="dk1"/>
              </a:solidFill>
              <a:latin typeface="Average"/>
              <a:ea typeface="Average"/>
              <a:cs typeface="Average"/>
              <a:sym typeface="Average"/>
            </a:endParaRPr>
          </a:p>
        </p:txBody>
      </p:sp>
      <p:pic>
        <p:nvPicPr>
          <p:cNvPr id="278" name="Google Shape;278;p46"/>
          <p:cNvPicPr preferRelativeResize="0"/>
          <p:nvPr/>
        </p:nvPicPr>
        <p:blipFill>
          <a:blip r:embed="rId3">
            <a:alphaModFix/>
          </a:blip>
          <a:stretch>
            <a:fillRect/>
          </a:stretch>
        </p:blipFill>
        <p:spPr>
          <a:xfrm>
            <a:off x="681975" y="840450"/>
            <a:ext cx="7780045" cy="412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nvSpPr>
        <p:spPr>
          <a:xfrm>
            <a:off x="1497975" y="434163"/>
            <a:ext cx="725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rage"/>
                <a:ea typeface="Average"/>
                <a:cs typeface="Average"/>
                <a:sym typeface="Average"/>
              </a:rPr>
              <a:t>Wages</a:t>
            </a:r>
            <a:endParaRPr b="1" sz="1500">
              <a:solidFill>
                <a:schemeClr val="dk1"/>
              </a:solidFill>
              <a:latin typeface="Average"/>
              <a:ea typeface="Average"/>
              <a:cs typeface="Average"/>
              <a:sym typeface="Average"/>
            </a:endParaRPr>
          </a:p>
        </p:txBody>
      </p:sp>
      <p:sp>
        <p:nvSpPr>
          <p:cNvPr id="284" name="Google Shape;284;p47"/>
          <p:cNvSpPr txBox="1"/>
          <p:nvPr/>
        </p:nvSpPr>
        <p:spPr>
          <a:xfrm>
            <a:off x="3947425" y="484463"/>
            <a:ext cx="116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rage"/>
                <a:ea typeface="Average"/>
                <a:cs typeface="Average"/>
                <a:sym typeface="Average"/>
              </a:rPr>
              <a:t>Housings</a:t>
            </a:r>
            <a:endParaRPr b="1" sz="1500">
              <a:solidFill>
                <a:schemeClr val="dk1"/>
              </a:solidFill>
              <a:latin typeface="Average"/>
              <a:ea typeface="Average"/>
              <a:cs typeface="Average"/>
              <a:sym typeface="Average"/>
            </a:endParaRPr>
          </a:p>
        </p:txBody>
      </p:sp>
      <p:pic>
        <p:nvPicPr>
          <p:cNvPr id="285" name="Google Shape;285;p47"/>
          <p:cNvPicPr preferRelativeResize="0"/>
          <p:nvPr/>
        </p:nvPicPr>
        <p:blipFill rotWithShape="1">
          <a:blip r:embed="rId3">
            <a:alphaModFix/>
          </a:blip>
          <a:srcRect b="27108" l="0" r="2959" t="0"/>
          <a:stretch/>
        </p:blipFill>
        <p:spPr>
          <a:xfrm>
            <a:off x="990087" y="874813"/>
            <a:ext cx="1855287" cy="3809351"/>
          </a:xfrm>
          <a:prstGeom prst="rect">
            <a:avLst/>
          </a:prstGeom>
          <a:noFill/>
          <a:ln>
            <a:noFill/>
          </a:ln>
        </p:spPr>
      </p:pic>
      <p:pic>
        <p:nvPicPr>
          <p:cNvPr id="286" name="Google Shape;286;p47"/>
          <p:cNvPicPr preferRelativeResize="0"/>
          <p:nvPr/>
        </p:nvPicPr>
        <p:blipFill rotWithShape="1">
          <a:blip r:embed="rId4">
            <a:alphaModFix/>
          </a:blip>
          <a:srcRect b="20224" l="0" r="0" t="3972"/>
          <a:stretch/>
        </p:blipFill>
        <p:spPr>
          <a:xfrm>
            <a:off x="3344450" y="899963"/>
            <a:ext cx="2159050" cy="3809351"/>
          </a:xfrm>
          <a:prstGeom prst="rect">
            <a:avLst/>
          </a:prstGeom>
          <a:noFill/>
          <a:ln>
            <a:noFill/>
          </a:ln>
        </p:spPr>
      </p:pic>
      <p:sp>
        <p:nvSpPr>
          <p:cNvPr id="287" name="Google Shape;287;p47"/>
          <p:cNvSpPr txBox="1"/>
          <p:nvPr/>
        </p:nvSpPr>
        <p:spPr>
          <a:xfrm>
            <a:off x="6210200" y="638663"/>
            <a:ext cx="194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rage"/>
                <a:ea typeface="Average"/>
                <a:cs typeface="Average"/>
                <a:sym typeface="Average"/>
              </a:rPr>
              <a:t>Community Events</a:t>
            </a:r>
            <a:endParaRPr b="1" sz="1500">
              <a:solidFill>
                <a:schemeClr val="dk1"/>
              </a:solidFill>
              <a:latin typeface="Average"/>
              <a:ea typeface="Average"/>
              <a:cs typeface="Average"/>
              <a:sym typeface="Average"/>
            </a:endParaRPr>
          </a:p>
        </p:txBody>
      </p:sp>
      <p:pic>
        <p:nvPicPr>
          <p:cNvPr id="288" name="Google Shape;288;p47"/>
          <p:cNvPicPr preferRelativeResize="0"/>
          <p:nvPr/>
        </p:nvPicPr>
        <p:blipFill rotWithShape="1">
          <a:blip r:embed="rId5">
            <a:alphaModFix/>
          </a:blip>
          <a:srcRect b="12579" l="0" r="0" t="0"/>
          <a:stretch/>
        </p:blipFill>
        <p:spPr>
          <a:xfrm>
            <a:off x="6284225" y="1171498"/>
            <a:ext cx="1795675" cy="3512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7700" y="369325"/>
            <a:ext cx="6934800" cy="1579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Business Understanding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3" name="Google Shape;113;p21"/>
          <p:cNvSpPr txBox="1"/>
          <p:nvPr>
            <p:ph idx="1" type="body"/>
          </p:nvPr>
        </p:nvSpPr>
        <p:spPr>
          <a:xfrm>
            <a:off x="317700" y="2432075"/>
            <a:ext cx="6397800" cy="2329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chemeClr val="dk1"/>
                </a:solidFill>
              </a:rPr>
              <a:t>“Build A Better Grinnell”  is a community-based initiative aimed at improving the quality of life in Grinnell, Iowa.</a:t>
            </a:r>
            <a:endParaRPr b="1">
              <a:solidFill>
                <a:schemeClr val="dk1"/>
              </a:solidFill>
            </a:endParaRPr>
          </a:p>
          <a:p>
            <a:pPr indent="0" lvl="0" marL="457200" rtl="0" algn="l">
              <a:spcBef>
                <a:spcPts val="1600"/>
              </a:spcBef>
              <a:spcAft>
                <a:spcPts val="0"/>
              </a:spcAft>
              <a:buNone/>
            </a:pPr>
            <a:r>
              <a:rPr b="1" lang="en">
                <a:solidFill>
                  <a:schemeClr val="dk1"/>
                </a:solidFill>
              </a:rPr>
              <a:t>The goal is </a:t>
            </a:r>
            <a:r>
              <a:rPr b="1" lang="en">
                <a:solidFill>
                  <a:schemeClr val="dk1"/>
                </a:solidFill>
              </a:rPr>
              <a:t>gather data from the focus population (Grinnell residents), collect innovation from the base and </a:t>
            </a:r>
            <a:r>
              <a:rPr b="1" lang="en">
                <a:solidFill>
                  <a:schemeClr val="dk1"/>
                </a:solidFill>
              </a:rPr>
              <a:t>have </a:t>
            </a:r>
            <a:r>
              <a:rPr b="1" lang="en">
                <a:solidFill>
                  <a:schemeClr val="dk1"/>
                </a:solidFill>
              </a:rPr>
              <a:t>a shared understanding of strengths, visions, and priorities.</a:t>
            </a:r>
            <a:endParaRPr b="1">
              <a:solidFill>
                <a:schemeClr val="dk1"/>
              </a:solidFill>
            </a:endParaRPr>
          </a:p>
          <a:p>
            <a:pPr indent="0" lvl="0" marL="0" rtl="0" algn="l">
              <a:spcBef>
                <a:spcPts val="1600"/>
              </a:spcBef>
              <a:spcAft>
                <a:spcPts val="0"/>
              </a:spcAft>
              <a:buNone/>
            </a:pPr>
            <a:r>
              <a:t/>
            </a:r>
            <a:endParaRPr b="1">
              <a:solidFill>
                <a:schemeClr val="dk1"/>
              </a:solidFill>
            </a:endParaRPr>
          </a:p>
          <a:p>
            <a:pPr indent="0" lvl="0" marL="0" rtl="0" algn="l">
              <a:spcBef>
                <a:spcPts val="1600"/>
              </a:spcBef>
              <a:spcAft>
                <a:spcPts val="1600"/>
              </a:spcAft>
              <a:buNone/>
            </a:pPr>
            <a:r>
              <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8"/>
          <p:cNvPicPr preferRelativeResize="0"/>
          <p:nvPr/>
        </p:nvPicPr>
        <p:blipFill>
          <a:blip r:embed="rId3">
            <a:alphaModFix/>
          </a:blip>
          <a:stretch>
            <a:fillRect/>
          </a:stretch>
        </p:blipFill>
        <p:spPr>
          <a:xfrm>
            <a:off x="0" y="0"/>
            <a:ext cx="5143500" cy="5143500"/>
          </a:xfrm>
          <a:prstGeom prst="rect">
            <a:avLst/>
          </a:prstGeom>
          <a:noFill/>
          <a:ln>
            <a:noFill/>
          </a:ln>
        </p:spPr>
      </p:pic>
      <p:pic>
        <p:nvPicPr>
          <p:cNvPr id="294" name="Google Shape;294;p48"/>
          <p:cNvPicPr preferRelativeResize="0"/>
          <p:nvPr/>
        </p:nvPicPr>
        <p:blipFill>
          <a:blip r:embed="rId4">
            <a:alphaModFix/>
          </a:blip>
          <a:stretch>
            <a:fillRect/>
          </a:stretch>
        </p:blipFill>
        <p:spPr>
          <a:xfrm>
            <a:off x="5143500" y="1615270"/>
            <a:ext cx="4000500" cy="3528230"/>
          </a:xfrm>
          <a:prstGeom prst="rect">
            <a:avLst/>
          </a:prstGeom>
          <a:noFill/>
          <a:ln>
            <a:noFill/>
          </a:ln>
        </p:spPr>
      </p:pic>
      <p:sp>
        <p:nvSpPr>
          <p:cNvPr id="295" name="Google Shape;295;p48"/>
          <p:cNvSpPr txBox="1"/>
          <p:nvPr/>
        </p:nvSpPr>
        <p:spPr>
          <a:xfrm>
            <a:off x="4572000" y="690775"/>
            <a:ext cx="444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Higher Wages or Lower Prices</a:t>
            </a:r>
            <a:endParaRPr b="1" sz="1800">
              <a:solidFill>
                <a:schemeClr val="dk1"/>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9"/>
          <p:cNvPicPr preferRelativeResize="0"/>
          <p:nvPr/>
        </p:nvPicPr>
        <p:blipFill>
          <a:blip r:embed="rId3">
            <a:alphaModFix/>
          </a:blip>
          <a:stretch>
            <a:fillRect/>
          </a:stretch>
        </p:blipFill>
        <p:spPr>
          <a:xfrm>
            <a:off x="0" y="0"/>
            <a:ext cx="5143500" cy="5143500"/>
          </a:xfrm>
          <a:prstGeom prst="rect">
            <a:avLst/>
          </a:prstGeom>
          <a:noFill/>
          <a:ln>
            <a:noFill/>
          </a:ln>
        </p:spPr>
      </p:pic>
      <p:pic>
        <p:nvPicPr>
          <p:cNvPr id="301" name="Google Shape;301;p49"/>
          <p:cNvPicPr preferRelativeResize="0"/>
          <p:nvPr/>
        </p:nvPicPr>
        <p:blipFill>
          <a:blip r:embed="rId4">
            <a:alphaModFix/>
          </a:blip>
          <a:stretch>
            <a:fillRect/>
          </a:stretch>
        </p:blipFill>
        <p:spPr>
          <a:xfrm>
            <a:off x="5143500" y="1712456"/>
            <a:ext cx="4000500" cy="3431045"/>
          </a:xfrm>
          <a:prstGeom prst="rect">
            <a:avLst/>
          </a:prstGeom>
          <a:noFill/>
          <a:ln>
            <a:noFill/>
          </a:ln>
        </p:spPr>
      </p:pic>
      <p:sp>
        <p:nvSpPr>
          <p:cNvPr id="302" name="Google Shape;302;p49"/>
          <p:cNvSpPr txBox="1"/>
          <p:nvPr/>
        </p:nvSpPr>
        <p:spPr>
          <a:xfrm>
            <a:off x="5220438" y="833350"/>
            <a:ext cx="386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More Housing Options</a:t>
            </a:r>
            <a:endParaRPr b="1" sz="1800">
              <a:solidFill>
                <a:schemeClr val="dk1"/>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nvSpPr>
        <p:spPr>
          <a:xfrm>
            <a:off x="5665175" y="5543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verage"/>
                <a:ea typeface="Average"/>
                <a:cs typeface="Average"/>
                <a:sym typeface="Average"/>
              </a:rPr>
              <a:t>More Community Events</a:t>
            </a:r>
            <a:endParaRPr/>
          </a:p>
        </p:txBody>
      </p:sp>
      <p:pic>
        <p:nvPicPr>
          <p:cNvPr id="308" name="Google Shape;308;p50"/>
          <p:cNvPicPr preferRelativeResize="0"/>
          <p:nvPr/>
        </p:nvPicPr>
        <p:blipFill>
          <a:blip r:embed="rId3">
            <a:alphaModFix/>
          </a:blip>
          <a:stretch>
            <a:fillRect/>
          </a:stretch>
        </p:blipFill>
        <p:spPr>
          <a:xfrm>
            <a:off x="0" y="0"/>
            <a:ext cx="5143500" cy="5143500"/>
          </a:xfrm>
          <a:prstGeom prst="rect">
            <a:avLst/>
          </a:prstGeom>
          <a:noFill/>
          <a:ln>
            <a:noFill/>
          </a:ln>
        </p:spPr>
      </p:pic>
      <p:pic>
        <p:nvPicPr>
          <p:cNvPr id="309" name="Google Shape;309;p50"/>
          <p:cNvPicPr preferRelativeResize="0"/>
          <p:nvPr/>
        </p:nvPicPr>
        <p:blipFill>
          <a:blip r:embed="rId4">
            <a:alphaModFix/>
          </a:blip>
          <a:stretch>
            <a:fillRect/>
          </a:stretch>
        </p:blipFill>
        <p:spPr>
          <a:xfrm>
            <a:off x="5143500" y="1615381"/>
            <a:ext cx="4021925" cy="35281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1"/>
          <p:cNvPicPr preferRelativeResize="0"/>
          <p:nvPr/>
        </p:nvPicPr>
        <p:blipFill>
          <a:blip r:embed="rId3">
            <a:alphaModFix/>
          </a:blip>
          <a:stretch>
            <a:fillRect/>
          </a:stretch>
        </p:blipFill>
        <p:spPr>
          <a:xfrm>
            <a:off x="3313725" y="566825"/>
            <a:ext cx="5246324" cy="3169650"/>
          </a:xfrm>
          <a:prstGeom prst="rect">
            <a:avLst/>
          </a:prstGeom>
          <a:noFill/>
          <a:ln>
            <a:noFill/>
          </a:ln>
        </p:spPr>
      </p:pic>
      <p:sp>
        <p:nvSpPr>
          <p:cNvPr id="315" name="Google Shape;315;p51"/>
          <p:cNvSpPr txBox="1"/>
          <p:nvPr/>
        </p:nvSpPr>
        <p:spPr>
          <a:xfrm>
            <a:off x="128850" y="1528250"/>
            <a:ext cx="28464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Average"/>
                <a:ea typeface="Average"/>
                <a:cs typeface="Average"/>
                <a:sym typeface="Average"/>
              </a:rPr>
              <a:t>Issue: Higher Wages or Lower Prices</a:t>
            </a:r>
            <a:endParaRPr b="1" sz="1300">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rPr lang="en" sz="1100">
                <a:solidFill>
                  <a:schemeClr val="dk1"/>
                </a:solidFill>
                <a:latin typeface="Average"/>
                <a:ea typeface="Average"/>
                <a:cs typeface="Average"/>
                <a:sym typeface="Average"/>
              </a:rPr>
              <a:t>Keywords using: Wages, living wage, inflation, salaries, prices, cost of living, living expenses, income, social welfare</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b="1" lang="en">
                <a:solidFill>
                  <a:schemeClr val="dk1"/>
                </a:solidFill>
                <a:latin typeface="Average"/>
                <a:ea typeface="Average"/>
                <a:cs typeface="Average"/>
                <a:sym typeface="Average"/>
              </a:rPr>
              <a:t>Question:</a:t>
            </a:r>
            <a:r>
              <a:rPr lang="en">
                <a:solidFill>
                  <a:schemeClr val="dk1"/>
                </a:solidFill>
                <a:latin typeface="Average"/>
                <a:ea typeface="Average"/>
                <a:cs typeface="Average"/>
                <a:sym typeface="Average"/>
              </a:rPr>
              <a:t> What things have the greatest positive impact on your quality of life in Grinnell? </a:t>
            </a:r>
            <a:endParaRPr>
              <a:solidFill>
                <a:schemeClr val="dk1"/>
              </a:solidFill>
              <a:latin typeface="Average"/>
              <a:ea typeface="Average"/>
              <a:cs typeface="Average"/>
              <a:sym typeface="Average"/>
            </a:endParaRPr>
          </a:p>
        </p:txBody>
      </p:sp>
      <p:sp>
        <p:nvSpPr>
          <p:cNvPr id="316" name="Google Shape;316;p51"/>
          <p:cNvSpPr txBox="1"/>
          <p:nvPr/>
        </p:nvSpPr>
        <p:spPr>
          <a:xfrm>
            <a:off x="5826700" y="389727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Keywords using: </a:t>
            </a:r>
            <a:r>
              <a:rPr lang="en" sz="1100">
                <a:latin typeface="Average"/>
                <a:ea typeface="Average"/>
                <a:cs typeface="Average"/>
                <a:sym typeface="Average"/>
              </a:rPr>
              <a:t>Wages, living wage, inflation, salaries, prices, cost of living, living expenses, income, social welfare</a:t>
            </a:r>
            <a:endParaRPr>
              <a:latin typeface="Average"/>
              <a:ea typeface="Average"/>
              <a:cs typeface="Average"/>
              <a:sym typeface="Average"/>
            </a:endParaRPr>
          </a:p>
        </p:txBody>
      </p:sp>
      <p:sp>
        <p:nvSpPr>
          <p:cNvPr id="317" name="Google Shape;317;p51"/>
          <p:cNvSpPr txBox="1"/>
          <p:nvPr/>
        </p:nvSpPr>
        <p:spPr>
          <a:xfrm>
            <a:off x="5875850" y="4589975"/>
            <a:ext cx="32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nvSpPr>
        <p:spPr>
          <a:xfrm>
            <a:off x="59625" y="1318325"/>
            <a:ext cx="30000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Average"/>
                <a:ea typeface="Average"/>
                <a:cs typeface="Average"/>
                <a:sym typeface="Average"/>
              </a:rPr>
              <a:t>Issue: </a:t>
            </a:r>
            <a:r>
              <a:rPr b="1" lang="en" sz="1300">
                <a:solidFill>
                  <a:schemeClr val="dk1"/>
                </a:solidFill>
                <a:latin typeface="Average"/>
                <a:ea typeface="Average"/>
                <a:cs typeface="Average"/>
                <a:sym typeface="Average"/>
              </a:rPr>
              <a:t>More Housing Options</a:t>
            </a:r>
            <a:endParaRPr b="1" sz="1300">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rPr b="1" lang="en" sz="1100">
                <a:solidFill>
                  <a:schemeClr val="dk1"/>
                </a:solidFill>
                <a:latin typeface="Average"/>
                <a:ea typeface="Average"/>
                <a:cs typeface="Average"/>
                <a:sym typeface="Average"/>
              </a:rPr>
              <a:t>Keywords using: </a:t>
            </a:r>
            <a:r>
              <a:rPr lang="en" sz="1100">
                <a:solidFill>
                  <a:schemeClr val="dk1"/>
                </a:solidFill>
                <a:latin typeface="Average"/>
                <a:ea typeface="Average"/>
                <a:cs typeface="Average"/>
                <a:sym typeface="Average"/>
              </a:rPr>
              <a:t>House, housing, apartment, rentals, affordable, rent, lower rent, more housing options, accessible housing, off-campus housing, eco-housing, housing variety</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b="1" lang="en">
                <a:solidFill>
                  <a:schemeClr val="dk1"/>
                </a:solidFill>
                <a:latin typeface="Average"/>
                <a:ea typeface="Average"/>
                <a:cs typeface="Average"/>
                <a:sym typeface="Average"/>
              </a:rPr>
              <a:t>Question:</a:t>
            </a:r>
            <a:r>
              <a:rPr lang="en">
                <a:solidFill>
                  <a:schemeClr val="dk1"/>
                </a:solidFill>
                <a:latin typeface="Average"/>
                <a:ea typeface="Average"/>
                <a:cs typeface="Average"/>
                <a:sym typeface="Average"/>
              </a:rPr>
              <a:t> What things have the greatest positive impact on your quality of life in Grinnell? </a:t>
            </a:r>
            <a:endParaRPr>
              <a:solidFill>
                <a:schemeClr val="dk1"/>
              </a:solidFill>
              <a:latin typeface="Average"/>
              <a:ea typeface="Average"/>
              <a:cs typeface="Average"/>
              <a:sym typeface="Average"/>
            </a:endParaRPr>
          </a:p>
        </p:txBody>
      </p:sp>
      <p:pic>
        <p:nvPicPr>
          <p:cNvPr id="323" name="Google Shape;323;p52"/>
          <p:cNvPicPr preferRelativeResize="0"/>
          <p:nvPr/>
        </p:nvPicPr>
        <p:blipFill>
          <a:blip r:embed="rId3">
            <a:alphaModFix/>
          </a:blip>
          <a:stretch>
            <a:fillRect/>
          </a:stretch>
        </p:blipFill>
        <p:spPr>
          <a:xfrm>
            <a:off x="3320225" y="1186950"/>
            <a:ext cx="5567252" cy="2779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nvSpPr>
        <p:spPr>
          <a:xfrm>
            <a:off x="59625" y="686250"/>
            <a:ext cx="30000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Average"/>
                <a:ea typeface="Average"/>
                <a:cs typeface="Average"/>
                <a:sym typeface="Average"/>
              </a:rPr>
              <a:t>Issue: </a:t>
            </a:r>
            <a:r>
              <a:rPr b="1" lang="en" sz="1300">
                <a:solidFill>
                  <a:schemeClr val="dk1"/>
                </a:solidFill>
                <a:latin typeface="Average"/>
                <a:ea typeface="Average"/>
                <a:cs typeface="Average"/>
                <a:sym typeface="Average"/>
              </a:rPr>
              <a:t>More Community Events</a:t>
            </a:r>
            <a:endParaRPr b="1" sz="1300">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rPr b="1" lang="en" sz="1100">
                <a:solidFill>
                  <a:schemeClr val="dk1"/>
                </a:solidFill>
                <a:latin typeface="Average"/>
                <a:ea typeface="Average"/>
                <a:cs typeface="Average"/>
                <a:sym typeface="Average"/>
              </a:rPr>
              <a:t>Keywords using: </a:t>
            </a:r>
            <a:r>
              <a:rPr lang="en" sz="1100">
                <a:solidFill>
                  <a:schemeClr val="dk1"/>
                </a:solidFill>
                <a:latin typeface="Average"/>
                <a:ea typeface="Average"/>
                <a:cs typeface="Average"/>
                <a:sym typeface="Average"/>
              </a:rPr>
              <a:t> Events, art events, youth events, family events, sports event, art exhibitions, cultural events, central park events, community events, downtown events, harris events, festivals, food festivals,  community meals, public talks, presentations, movies, outdoor movies, summer carnival, fall fests, friday fest, county fair, Farm to table events, gatherings, neighborhood gatherings, social gatherings, concerts, farmers markets, charity events, volunteering, volunteer opportunities, music festivals, parades. Evening coffees, extend, longer, prolong business hour</a:t>
            </a:r>
            <a:endParaRPr sz="1100">
              <a:solidFill>
                <a:schemeClr val="dk1"/>
              </a:solidFill>
              <a:latin typeface="Average"/>
              <a:ea typeface="Average"/>
              <a:cs typeface="Average"/>
              <a:sym typeface="Average"/>
            </a:endParaRPr>
          </a:p>
          <a:p>
            <a:pPr indent="0" lvl="0" marL="0" rtl="0" algn="l">
              <a:spcBef>
                <a:spcPts val="0"/>
              </a:spcBef>
              <a:spcAft>
                <a:spcPts val="0"/>
              </a:spcAft>
              <a:buNone/>
            </a:pPr>
            <a:r>
              <a:t/>
            </a:r>
            <a:endParaRPr sz="1100">
              <a:solidFill>
                <a:schemeClr val="dk1"/>
              </a:solidFill>
              <a:latin typeface="Average"/>
              <a:ea typeface="Average"/>
              <a:cs typeface="Average"/>
              <a:sym typeface="Average"/>
            </a:endParaRPr>
          </a:p>
          <a:p>
            <a:pPr indent="0" lvl="0" marL="0" rtl="0" algn="l">
              <a:spcBef>
                <a:spcPts val="0"/>
              </a:spcBef>
              <a:spcAft>
                <a:spcPts val="0"/>
              </a:spcAft>
              <a:buNone/>
            </a:pPr>
            <a:r>
              <a:t/>
            </a:r>
            <a:endParaRPr sz="1100">
              <a:solidFill>
                <a:schemeClr val="dk1"/>
              </a:solidFill>
              <a:latin typeface="Average"/>
              <a:ea typeface="Average"/>
              <a:cs typeface="Average"/>
              <a:sym typeface="Average"/>
            </a:endParaRPr>
          </a:p>
          <a:p>
            <a:pPr indent="0" lvl="0" marL="0" rtl="0" algn="l">
              <a:spcBef>
                <a:spcPts val="0"/>
              </a:spcBef>
              <a:spcAft>
                <a:spcPts val="0"/>
              </a:spcAft>
              <a:buNone/>
            </a:pPr>
            <a:r>
              <a:rPr b="1" lang="en">
                <a:solidFill>
                  <a:schemeClr val="dk1"/>
                </a:solidFill>
                <a:latin typeface="Average"/>
                <a:ea typeface="Average"/>
                <a:cs typeface="Average"/>
                <a:sym typeface="Average"/>
              </a:rPr>
              <a:t>Question:</a:t>
            </a:r>
            <a:r>
              <a:rPr lang="en">
                <a:solidFill>
                  <a:schemeClr val="dk1"/>
                </a:solidFill>
                <a:latin typeface="Average"/>
                <a:ea typeface="Average"/>
                <a:cs typeface="Average"/>
                <a:sym typeface="Average"/>
              </a:rPr>
              <a:t> What things have the greatest positive impact on your quality of life in Grinnell? </a:t>
            </a:r>
            <a:endParaRPr>
              <a:solidFill>
                <a:schemeClr val="dk1"/>
              </a:solidFill>
              <a:latin typeface="Average"/>
              <a:ea typeface="Average"/>
              <a:cs typeface="Average"/>
              <a:sym typeface="Average"/>
            </a:endParaRPr>
          </a:p>
        </p:txBody>
      </p:sp>
      <p:pic>
        <p:nvPicPr>
          <p:cNvPr id="329" name="Google Shape;329;p53"/>
          <p:cNvPicPr preferRelativeResize="0"/>
          <p:nvPr/>
        </p:nvPicPr>
        <p:blipFill rotWithShape="1">
          <a:blip r:embed="rId3">
            <a:alphaModFix/>
          </a:blip>
          <a:srcRect b="0" l="1516" r="0" t="0"/>
          <a:stretch/>
        </p:blipFill>
        <p:spPr>
          <a:xfrm>
            <a:off x="3274375" y="1157250"/>
            <a:ext cx="5691675" cy="3113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3" name="Shape 333"/>
        <p:cNvGrpSpPr/>
        <p:nvPr/>
      </p:nvGrpSpPr>
      <p:grpSpPr>
        <a:xfrm>
          <a:off x="0" y="0"/>
          <a:ext cx="0" cy="0"/>
          <a:chOff x="0" y="0"/>
          <a:chExt cx="0" cy="0"/>
        </a:xfrm>
      </p:grpSpPr>
      <p:sp>
        <p:nvSpPr>
          <p:cNvPr id="334" name="Google Shape;334;p54"/>
          <p:cNvSpPr txBox="1"/>
          <p:nvPr>
            <p:ph type="title"/>
          </p:nvPr>
        </p:nvSpPr>
        <p:spPr>
          <a:xfrm>
            <a:off x="304475" y="307825"/>
            <a:ext cx="4779300" cy="14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Reflections</a:t>
            </a:r>
            <a:endParaRPr>
              <a:solidFill>
                <a:schemeClr val="dk1"/>
              </a:solidFill>
            </a:endParaRPr>
          </a:p>
        </p:txBody>
      </p:sp>
      <p:sp>
        <p:nvSpPr>
          <p:cNvPr id="335" name="Google Shape;335;p54"/>
          <p:cNvSpPr txBox="1"/>
          <p:nvPr>
            <p:ph idx="1" type="body"/>
          </p:nvPr>
        </p:nvSpPr>
        <p:spPr>
          <a:xfrm>
            <a:off x="607025" y="956475"/>
            <a:ext cx="5290200" cy="35370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lang="en" sz="1629">
                <a:solidFill>
                  <a:schemeClr val="dk1"/>
                </a:solidFill>
              </a:rPr>
              <a:t>Goal 1: </a:t>
            </a:r>
            <a:r>
              <a:rPr lang="en" sz="1629">
                <a:solidFill>
                  <a:schemeClr val="dk1"/>
                </a:solidFill>
              </a:rPr>
              <a:t>Data Cleaning</a:t>
            </a:r>
            <a:endParaRPr sz="1629">
              <a:solidFill>
                <a:schemeClr val="dk1"/>
              </a:solidFill>
            </a:endParaRPr>
          </a:p>
          <a:p>
            <a:pPr indent="-308768" lvl="0" marL="457200" rtl="0" algn="l">
              <a:spcBef>
                <a:spcPts val="0"/>
              </a:spcBef>
              <a:spcAft>
                <a:spcPts val="0"/>
              </a:spcAft>
              <a:buClr>
                <a:schemeClr val="dk1"/>
              </a:buClr>
              <a:buSzPct val="100000"/>
              <a:buChar char="●"/>
            </a:pPr>
            <a:r>
              <a:rPr lang="en" sz="1629">
                <a:solidFill>
                  <a:schemeClr val="dk1"/>
                </a:solidFill>
              </a:rPr>
              <a:t>Reapply data cleaning process on the new datasets clients provided</a:t>
            </a:r>
            <a:endParaRPr sz="1700">
              <a:solidFill>
                <a:srgbClr val="E46646"/>
              </a:solidFill>
            </a:endParaRPr>
          </a:p>
          <a:p>
            <a:pPr indent="0" lvl="0" marL="0" rtl="0" algn="l">
              <a:spcBef>
                <a:spcPts val="1600"/>
              </a:spcBef>
              <a:spcAft>
                <a:spcPts val="0"/>
              </a:spcAft>
              <a:buNone/>
            </a:pPr>
            <a:r>
              <a:rPr lang="en" sz="1570">
                <a:solidFill>
                  <a:schemeClr val="dk1"/>
                </a:solidFill>
              </a:rPr>
              <a:t>Goal 2: </a:t>
            </a:r>
            <a:r>
              <a:rPr lang="en" sz="1570">
                <a:solidFill>
                  <a:schemeClr val="dk1"/>
                </a:solidFill>
              </a:rPr>
              <a:t>Create a keyword list and filter out respondents using these keywords </a:t>
            </a:r>
            <a:endParaRPr sz="1570">
              <a:solidFill>
                <a:schemeClr val="dk1"/>
              </a:solidFill>
            </a:endParaRPr>
          </a:p>
          <a:p>
            <a:pPr indent="-305911" lvl="0" marL="457200" rtl="0" algn="l">
              <a:spcBef>
                <a:spcPts val="1600"/>
              </a:spcBef>
              <a:spcAft>
                <a:spcPts val="0"/>
              </a:spcAft>
              <a:buClr>
                <a:schemeClr val="dk1"/>
              </a:buClr>
              <a:buSzPct val="100000"/>
              <a:buChar char="●"/>
            </a:pPr>
            <a:r>
              <a:rPr lang="en" sz="1570">
                <a:solidFill>
                  <a:schemeClr val="dk1"/>
                </a:solidFill>
              </a:rPr>
              <a:t>Supervised keyword list </a:t>
            </a:r>
            <a:r>
              <a:rPr lang="en" sz="1570">
                <a:solidFill>
                  <a:schemeClr val="dk1"/>
                </a:solidFill>
              </a:rPr>
              <a:t>creating</a:t>
            </a:r>
            <a:r>
              <a:rPr lang="en" sz="1570">
                <a:solidFill>
                  <a:schemeClr val="dk1"/>
                </a:solidFill>
              </a:rPr>
              <a:t> process</a:t>
            </a:r>
            <a:endParaRPr sz="1570">
              <a:solidFill>
                <a:schemeClr val="dk1"/>
              </a:solidFill>
            </a:endParaRPr>
          </a:p>
          <a:p>
            <a:pPr indent="0" lvl="0" marL="0" rtl="0" algn="l">
              <a:spcBef>
                <a:spcPts val="1600"/>
              </a:spcBef>
              <a:spcAft>
                <a:spcPts val="0"/>
              </a:spcAft>
              <a:buNone/>
            </a:pPr>
            <a:r>
              <a:rPr lang="en" sz="1700">
                <a:solidFill>
                  <a:schemeClr val="dk1"/>
                </a:solidFill>
              </a:rPr>
              <a:t>Goal 3: Subset these respondents, and then see what they are saying by clustering, word frequency, sentiment average, etc.</a:t>
            </a:r>
            <a:endParaRPr sz="1700">
              <a:solidFill>
                <a:schemeClr val="dk1"/>
              </a:solidFill>
            </a:endParaRPr>
          </a:p>
          <a:p>
            <a:pPr indent="-312261" lvl="0" marL="457200" rtl="0" algn="l">
              <a:spcBef>
                <a:spcPts val="1600"/>
              </a:spcBef>
              <a:spcAft>
                <a:spcPts val="0"/>
              </a:spcAft>
              <a:buClr>
                <a:schemeClr val="dk1"/>
              </a:buClr>
              <a:buSzPct val="100000"/>
              <a:buChar char="●"/>
            </a:pPr>
            <a:r>
              <a:rPr lang="en" sz="1700">
                <a:solidFill>
                  <a:schemeClr val="dk1"/>
                </a:solidFill>
              </a:rPr>
              <a:t>Subset the respondents based on keyword list and further analysis</a:t>
            </a:r>
            <a:endParaRPr sz="1700">
              <a:solidFill>
                <a:schemeClr val="dk1"/>
              </a:solidFill>
            </a:endParaRPr>
          </a:p>
          <a:p>
            <a:pPr indent="0" lvl="0" marL="0" rtl="0" algn="l">
              <a:spcBef>
                <a:spcPts val="1600"/>
              </a:spcBef>
              <a:spcAft>
                <a:spcPts val="0"/>
              </a:spcAft>
              <a:buNone/>
            </a:pPr>
            <a:r>
              <a:rPr lang="en" sz="1700">
                <a:solidFill>
                  <a:srgbClr val="FFFFFF"/>
                </a:solidFill>
              </a:rPr>
              <a:t>Goal 4: Repeat the analysis with the issue groups with most counts that client has identified</a:t>
            </a:r>
            <a:endParaRPr sz="1700">
              <a:solidFill>
                <a:srgbClr val="FFFFFF"/>
              </a:solidFill>
            </a:endParaRPr>
          </a:p>
          <a:p>
            <a:pPr indent="-312261" lvl="0" marL="457200" rtl="0" algn="l">
              <a:spcBef>
                <a:spcPts val="1600"/>
              </a:spcBef>
              <a:spcAft>
                <a:spcPts val="0"/>
              </a:spcAft>
              <a:buClr>
                <a:srgbClr val="FFFFFF"/>
              </a:buClr>
              <a:buSzPct val="100000"/>
              <a:buChar char="●"/>
            </a:pPr>
            <a:r>
              <a:rPr lang="en" sz="1700">
                <a:solidFill>
                  <a:srgbClr val="FFFFFF"/>
                </a:solidFill>
              </a:rPr>
              <a:t>Conduct for other issue groups </a:t>
            </a:r>
            <a:endParaRPr sz="1700">
              <a:solidFill>
                <a:srgbClr val="FFFFFF"/>
              </a:solidFill>
            </a:endParaRPr>
          </a:p>
        </p:txBody>
      </p:sp>
      <p:pic>
        <p:nvPicPr>
          <p:cNvPr id="336" name="Google Shape;336;p54"/>
          <p:cNvPicPr preferRelativeResize="0"/>
          <p:nvPr/>
        </p:nvPicPr>
        <p:blipFill>
          <a:blip r:embed="rId3">
            <a:alphaModFix/>
          </a:blip>
          <a:stretch>
            <a:fillRect/>
          </a:stretch>
        </p:blipFill>
        <p:spPr>
          <a:xfrm>
            <a:off x="6092225" y="1038050"/>
            <a:ext cx="2941975" cy="2941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304475" y="307825"/>
            <a:ext cx="4779300" cy="14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2" name="Google Shape;342;p55"/>
          <p:cNvSpPr txBox="1"/>
          <p:nvPr>
            <p:ph idx="1" type="body"/>
          </p:nvPr>
        </p:nvSpPr>
        <p:spPr>
          <a:xfrm>
            <a:off x="304475" y="1808125"/>
            <a:ext cx="4779300" cy="3013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43" name="Google Shape;343;p55"/>
          <p:cNvPicPr preferRelativeResize="0"/>
          <p:nvPr/>
        </p:nvPicPr>
        <p:blipFill>
          <a:blip r:embed="rId3">
            <a:alphaModFix/>
          </a:blip>
          <a:stretch>
            <a:fillRect/>
          </a:stretch>
        </p:blipFill>
        <p:spPr>
          <a:xfrm>
            <a:off x="353363" y="38100"/>
            <a:ext cx="8437279" cy="5067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chemeClr val="dk1"/>
                </a:solidFill>
              </a:rPr>
              <a:t>Business Understanding</a:t>
            </a:r>
            <a:endParaRPr sz="3500">
              <a:solidFill>
                <a:schemeClr val="dk1"/>
              </a:solidFill>
            </a:endParaRPr>
          </a:p>
          <a:p>
            <a:pPr indent="0" lvl="0" marL="0" rtl="0" algn="l">
              <a:spcBef>
                <a:spcPts val="0"/>
              </a:spcBef>
              <a:spcAft>
                <a:spcPts val="0"/>
              </a:spcAft>
              <a:buNone/>
            </a:pPr>
            <a:r>
              <a:t/>
            </a:r>
            <a:endParaRPr/>
          </a:p>
        </p:txBody>
      </p:sp>
      <p:sp>
        <p:nvSpPr>
          <p:cNvPr id="119" name="Google Shape;119;p22"/>
          <p:cNvSpPr txBox="1"/>
          <p:nvPr>
            <p:ph idx="1" type="body"/>
          </p:nvPr>
        </p:nvSpPr>
        <p:spPr>
          <a:xfrm>
            <a:off x="4022850" y="770525"/>
            <a:ext cx="5085300" cy="38118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solidFill>
                  <a:srgbClr val="212121"/>
                </a:solidFill>
              </a:rPr>
              <a:t>The clients provided us with Revised Organization and Frequency Counts which is a frequency count for the six needs questions </a:t>
            </a:r>
            <a:endParaRPr>
              <a:solidFill>
                <a:srgbClr val="212121"/>
              </a:solidFill>
            </a:endParaRPr>
          </a:p>
          <a:p>
            <a:pPr indent="-304800" lvl="0" marL="457200" rtl="0" algn="l">
              <a:spcBef>
                <a:spcPts val="1200"/>
              </a:spcBef>
              <a:spcAft>
                <a:spcPts val="0"/>
              </a:spcAft>
              <a:buClr>
                <a:srgbClr val="212121"/>
              </a:buClr>
              <a:buSzPts val="1200"/>
              <a:buFont typeface="Average"/>
              <a:buAutoNum type="arabicPeriod"/>
            </a:pPr>
            <a:r>
              <a:rPr lang="en" sz="1200">
                <a:solidFill>
                  <a:srgbClr val="212121"/>
                </a:solidFill>
              </a:rPr>
              <a:t>If you do not currently live here, what changes in the community might cause you to move to Grinnell?</a:t>
            </a:r>
            <a:endParaRPr sz="1200">
              <a:solidFill>
                <a:srgbClr val="212121"/>
              </a:solidFill>
            </a:endParaRPr>
          </a:p>
          <a:p>
            <a:pPr indent="-304800" lvl="0" marL="457200" rtl="0" algn="l">
              <a:spcBef>
                <a:spcPts val="0"/>
              </a:spcBef>
              <a:spcAft>
                <a:spcPts val="0"/>
              </a:spcAft>
              <a:buClr>
                <a:srgbClr val="212121"/>
              </a:buClr>
              <a:buSzPts val="1200"/>
              <a:buFont typeface="Average"/>
              <a:buAutoNum type="arabicPeriod"/>
            </a:pPr>
            <a:r>
              <a:rPr lang="en" sz="1200">
                <a:solidFill>
                  <a:srgbClr val="212121"/>
                </a:solidFill>
              </a:rPr>
              <a:t>Have there been things that have made you consider leaving Grinnell? What were they?</a:t>
            </a:r>
            <a:endParaRPr sz="1200">
              <a:solidFill>
                <a:srgbClr val="212121"/>
              </a:solidFill>
            </a:endParaRPr>
          </a:p>
          <a:p>
            <a:pPr indent="-304800" lvl="0" marL="457200" rtl="0" algn="l">
              <a:spcBef>
                <a:spcPts val="0"/>
              </a:spcBef>
              <a:spcAft>
                <a:spcPts val="0"/>
              </a:spcAft>
              <a:buClr>
                <a:srgbClr val="212121"/>
              </a:buClr>
              <a:buSzPts val="1200"/>
              <a:buFont typeface="Average"/>
              <a:buAutoNum type="arabicPeriod"/>
            </a:pPr>
            <a:r>
              <a:rPr lang="en" sz="1200">
                <a:solidFill>
                  <a:srgbClr val="212121"/>
                </a:solidFill>
              </a:rPr>
              <a:t>What things have frustrated you about living in Grinnell?</a:t>
            </a:r>
            <a:endParaRPr sz="1200">
              <a:solidFill>
                <a:srgbClr val="212121"/>
              </a:solidFill>
            </a:endParaRPr>
          </a:p>
          <a:p>
            <a:pPr indent="-304800" lvl="0" marL="457200" rtl="0" algn="l">
              <a:spcBef>
                <a:spcPts val="0"/>
              </a:spcBef>
              <a:spcAft>
                <a:spcPts val="0"/>
              </a:spcAft>
              <a:buClr>
                <a:srgbClr val="212121"/>
              </a:buClr>
              <a:buSzPts val="1200"/>
              <a:buFont typeface="Average"/>
              <a:buAutoNum type="arabicPeriod"/>
            </a:pPr>
            <a:r>
              <a:rPr lang="en" sz="1200">
                <a:solidFill>
                  <a:srgbClr val="212121"/>
                </a:solidFill>
              </a:rPr>
              <a:t>What things do you think Grinnell is missing – that would benefit you personally if it had?</a:t>
            </a:r>
            <a:endParaRPr sz="1200">
              <a:solidFill>
                <a:srgbClr val="212121"/>
              </a:solidFill>
            </a:endParaRPr>
          </a:p>
          <a:p>
            <a:pPr indent="-304800" lvl="0" marL="457200" rtl="0" algn="l">
              <a:spcBef>
                <a:spcPts val="0"/>
              </a:spcBef>
              <a:spcAft>
                <a:spcPts val="0"/>
              </a:spcAft>
              <a:buClr>
                <a:srgbClr val="212121"/>
              </a:buClr>
              <a:buSzPts val="1200"/>
              <a:buFont typeface="Average"/>
              <a:buAutoNum type="arabicPeriod"/>
            </a:pPr>
            <a:r>
              <a:rPr lang="en" sz="1200">
                <a:solidFill>
                  <a:srgbClr val="212121"/>
                </a:solidFill>
              </a:rPr>
              <a:t>If funds were unlimited, what changes would you make to improve Grinnell?</a:t>
            </a:r>
            <a:endParaRPr sz="1200">
              <a:solidFill>
                <a:srgbClr val="212121"/>
              </a:solidFill>
            </a:endParaRPr>
          </a:p>
          <a:p>
            <a:pPr indent="-304800" lvl="0" marL="457200" rtl="0" algn="l">
              <a:spcBef>
                <a:spcPts val="0"/>
              </a:spcBef>
              <a:spcAft>
                <a:spcPts val="0"/>
              </a:spcAft>
              <a:buClr>
                <a:srgbClr val="212121"/>
              </a:buClr>
              <a:buSzPts val="1200"/>
              <a:buFont typeface="Average"/>
              <a:buAutoNum type="arabicPeriod"/>
            </a:pPr>
            <a:r>
              <a:rPr lang="en" sz="1200">
                <a:solidFill>
                  <a:srgbClr val="212121"/>
                </a:solidFill>
              </a:rPr>
              <a:t>If you do not currently live here, what changes in the community would make you more likely to move to Grinnell?</a:t>
            </a:r>
            <a:endParaRPr sz="1200">
              <a:solidFill>
                <a:srgbClr val="212121"/>
              </a:solidFill>
            </a:endParaRPr>
          </a:p>
          <a:p>
            <a:pPr indent="0" lvl="0" marL="0" rtl="0" algn="l">
              <a:spcBef>
                <a:spcPts val="1200"/>
              </a:spcBef>
              <a:spcAft>
                <a:spcPts val="1600"/>
              </a:spcAft>
              <a:buNone/>
            </a:pPr>
            <a:r>
              <a:rPr lang="en"/>
              <a:t>To identify an issue, the frequency count should pass the 1% respondents cut-off point. We focus on those need that client's prioritized the most. </a:t>
            </a:r>
            <a:endParaRPr sz="1200">
              <a:solidFill>
                <a:srgbClr val="21212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Statements -  What to Expect</a:t>
            </a:r>
            <a:endParaRPr/>
          </a:p>
        </p:txBody>
      </p:sp>
      <p:sp>
        <p:nvSpPr>
          <p:cNvPr id="125" name="Google Shape;125;p23"/>
          <p:cNvSpPr txBox="1"/>
          <p:nvPr>
            <p:ph idx="1" type="body"/>
          </p:nvPr>
        </p:nvSpPr>
        <p:spPr>
          <a:xfrm>
            <a:off x="4022850" y="770525"/>
            <a:ext cx="5085300" cy="381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62828"/>
              </a:buClr>
              <a:buSzPts val="1800"/>
              <a:buChar char="●"/>
            </a:pPr>
            <a:r>
              <a:rPr lang="en" sz="1600"/>
              <a:t>Goal 1: </a:t>
            </a:r>
            <a:r>
              <a:rPr lang="en" sz="1600"/>
              <a:t>Data Cleaning</a:t>
            </a:r>
            <a:endParaRPr sz="1600"/>
          </a:p>
          <a:p>
            <a:pPr indent="-342900" lvl="0" marL="457200" rtl="0" algn="l">
              <a:spcBef>
                <a:spcPts val="0"/>
              </a:spcBef>
              <a:spcAft>
                <a:spcPts val="0"/>
              </a:spcAft>
              <a:buClr>
                <a:srgbClr val="C62828"/>
              </a:buClr>
              <a:buSzPts val="1800"/>
              <a:buChar char="●"/>
            </a:pPr>
            <a:r>
              <a:rPr lang="en" sz="1600"/>
              <a:t>Goal 2: </a:t>
            </a:r>
            <a:r>
              <a:rPr lang="en" sz="1600"/>
              <a:t>Create a keyword list and filter out respondents using these keywords</a:t>
            </a:r>
            <a:endParaRPr sz="1600"/>
          </a:p>
          <a:p>
            <a:pPr indent="-342900" lvl="0" marL="457200" rtl="0" algn="l">
              <a:spcBef>
                <a:spcPts val="0"/>
              </a:spcBef>
              <a:spcAft>
                <a:spcPts val="0"/>
              </a:spcAft>
              <a:buClr>
                <a:srgbClr val="C62828"/>
              </a:buClr>
              <a:buSzPts val="1800"/>
              <a:buChar char="●"/>
            </a:pPr>
            <a:r>
              <a:rPr lang="en" sz="1600"/>
              <a:t>Goal 3: </a:t>
            </a:r>
            <a:r>
              <a:rPr lang="en" sz="1600"/>
              <a:t>Subset these respondents, and then see what they are saying by clustering, word frequency, words before after, sentiment average, etc. </a:t>
            </a:r>
            <a:endParaRPr sz="1600"/>
          </a:p>
          <a:p>
            <a:pPr indent="-342900" lvl="0" marL="457200" rtl="0" algn="l">
              <a:spcBef>
                <a:spcPts val="0"/>
              </a:spcBef>
              <a:spcAft>
                <a:spcPts val="0"/>
              </a:spcAft>
              <a:buClr>
                <a:srgbClr val="C62828"/>
              </a:buClr>
              <a:buSzPts val="1800"/>
              <a:buChar char="●"/>
            </a:pPr>
            <a:r>
              <a:rPr lang="en" sz="1600"/>
              <a:t>Goal 4: </a:t>
            </a:r>
            <a:r>
              <a:rPr lang="en" sz="1600"/>
              <a:t>Repeat the analysis with the most respondents counts that client has identified</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1: </a:t>
            </a:r>
            <a:endParaRPr/>
          </a:p>
          <a:p>
            <a:pPr indent="0" lvl="0" marL="0" rtl="0" algn="l">
              <a:spcBef>
                <a:spcPts val="0"/>
              </a:spcBef>
              <a:spcAft>
                <a:spcPts val="0"/>
              </a:spcAft>
              <a:buNone/>
            </a:pPr>
            <a:r>
              <a:rPr lang="en"/>
              <a:t>Data Cleaning</a:t>
            </a:r>
            <a:endParaRPr/>
          </a:p>
        </p:txBody>
      </p:sp>
      <p:sp>
        <p:nvSpPr>
          <p:cNvPr id="131" name="Google Shape;131;p24"/>
          <p:cNvSpPr txBox="1"/>
          <p:nvPr>
            <p:ph idx="1" type="body"/>
          </p:nvPr>
        </p:nvSpPr>
        <p:spPr>
          <a:xfrm>
            <a:off x="4022850" y="770525"/>
            <a:ext cx="4896000" cy="393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Conduct Data Cleaning with New Dataset the clients gave us.</a:t>
            </a:r>
            <a:endParaRPr/>
          </a:p>
          <a:p>
            <a:pPr indent="-317500" lvl="0" marL="457200" rtl="0" algn="l">
              <a:spcBef>
                <a:spcPts val="1600"/>
              </a:spcBef>
              <a:spcAft>
                <a:spcPts val="0"/>
              </a:spcAft>
              <a:buSzPts val="1400"/>
              <a:buChar char="●"/>
            </a:pPr>
            <a:r>
              <a:rPr lang="en"/>
              <a:t>Previous Dataset contains </a:t>
            </a:r>
            <a:r>
              <a:rPr lang="en"/>
              <a:t>form responses, m</a:t>
            </a:r>
            <a:r>
              <a:rPr lang="en"/>
              <a:t>iscellaneous partial responses, transcribed paper responses, and </a:t>
            </a:r>
            <a:r>
              <a:rPr lang="en"/>
              <a:t>Grinnell College student responses</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New Dataset now contains form responses and Grinnell College student responses based on the clients’ needs</a:t>
            </a:r>
            <a:endParaRPr/>
          </a:p>
          <a:p>
            <a:pPr indent="0" lvl="0" marL="457200" rtl="0" algn="l">
              <a:spcBef>
                <a:spcPts val="1600"/>
              </a:spcBef>
              <a:spcAft>
                <a:spcPts val="0"/>
              </a:spcAft>
              <a:buNone/>
            </a:pPr>
            <a:r>
              <a:rPr lang="en"/>
              <a:t>509 form responses + 34 Grinnell Student Responses = 543 Respondents</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670325" y="975600"/>
            <a:ext cx="7963649" cy="3816476"/>
          </a:xfrm>
          <a:prstGeom prst="rect">
            <a:avLst/>
          </a:prstGeom>
          <a:noFill/>
          <a:ln>
            <a:noFill/>
          </a:ln>
        </p:spPr>
      </p:pic>
      <p:sp>
        <p:nvSpPr>
          <p:cNvPr id="137" name="Google Shape;137;p25"/>
          <p:cNvSpPr txBox="1"/>
          <p:nvPr/>
        </p:nvSpPr>
        <p:spPr>
          <a:xfrm>
            <a:off x="828125" y="267425"/>
            <a:ext cx="56313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367 form responses →</a:t>
            </a:r>
            <a:r>
              <a:rPr lang="en" sz="1800">
                <a:solidFill>
                  <a:srgbClr val="212121"/>
                </a:solidFill>
                <a:latin typeface="Old Standard TT"/>
                <a:ea typeface="Old Standard TT"/>
                <a:cs typeface="Old Standard TT"/>
                <a:sym typeface="Old Standard TT"/>
              </a:rPr>
              <a:t> 509 form responses</a:t>
            </a:r>
            <a:endParaRPr sz="1800">
              <a:solidFill>
                <a:srgbClr val="21212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326088" y="1191550"/>
            <a:ext cx="8491826" cy="3391249"/>
          </a:xfrm>
          <a:prstGeom prst="rect">
            <a:avLst/>
          </a:prstGeom>
          <a:noFill/>
          <a:ln>
            <a:noFill/>
          </a:ln>
        </p:spPr>
      </p:pic>
      <p:sp>
        <p:nvSpPr>
          <p:cNvPr id="143" name="Google Shape;143;p26"/>
          <p:cNvSpPr txBox="1"/>
          <p:nvPr/>
        </p:nvSpPr>
        <p:spPr>
          <a:xfrm>
            <a:off x="1641438" y="291575"/>
            <a:ext cx="53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33 Student Responses →</a:t>
            </a:r>
            <a:r>
              <a:rPr lang="en">
                <a:solidFill>
                  <a:srgbClr val="212121"/>
                </a:solidFill>
                <a:latin typeface="Average"/>
                <a:ea typeface="Average"/>
                <a:cs typeface="Average"/>
                <a:sym typeface="Average"/>
              </a:rPr>
              <a:t> 34 Grinnell College Students Response</a:t>
            </a:r>
            <a:endParaRPr>
              <a:solidFill>
                <a:srgbClr val="212121"/>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48300" y="428200"/>
            <a:ext cx="2470200" cy="424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#2 </a:t>
            </a:r>
            <a:r>
              <a:rPr lang="en" sz="1600"/>
              <a:t> </a:t>
            </a:r>
            <a:endParaRPr sz="1600"/>
          </a:p>
          <a:p>
            <a:pPr indent="0" lvl="0" marL="0" rtl="0" algn="l">
              <a:spcBef>
                <a:spcPts val="0"/>
              </a:spcBef>
              <a:spcAft>
                <a:spcPts val="0"/>
              </a:spcAft>
              <a:buNone/>
            </a:pPr>
            <a:r>
              <a:rPr lang="en" sz="1600"/>
              <a:t>Create a keyword list and filter out respondents using these keywords</a:t>
            </a:r>
            <a:endParaRPr sz="1600"/>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149" name="Google Shape;149;p27"/>
          <p:cNvSpPr txBox="1"/>
          <p:nvPr>
            <p:ph idx="1" type="body"/>
          </p:nvPr>
        </p:nvSpPr>
        <p:spPr>
          <a:xfrm>
            <a:off x="3394100" y="816400"/>
            <a:ext cx="5533200" cy="40116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sz="2205"/>
              <a:t>Goal #2.1 Create a keyword list based on the Issues that have been identified based on the six needs questions</a:t>
            </a:r>
            <a:endParaRPr b="1" sz="2668"/>
          </a:p>
          <a:p>
            <a:pPr indent="-302532" lvl="0" marL="457200" rtl="0" algn="l">
              <a:spcBef>
                <a:spcPts val="1600"/>
              </a:spcBef>
              <a:spcAft>
                <a:spcPts val="0"/>
              </a:spcAft>
              <a:buClr>
                <a:srgbClr val="212121"/>
              </a:buClr>
              <a:buSzPct val="100000"/>
              <a:buAutoNum type="arabicPeriod"/>
            </a:pPr>
            <a:r>
              <a:rPr lang="en" sz="1862">
                <a:solidFill>
                  <a:srgbClr val="212121"/>
                </a:solidFill>
              </a:rPr>
              <a:t>If you do not currently live here, what changes in the community might cause you to move to Grinnell?</a:t>
            </a:r>
            <a:endParaRPr sz="1862">
              <a:solidFill>
                <a:srgbClr val="212121"/>
              </a:solidFill>
            </a:endParaRPr>
          </a:p>
          <a:p>
            <a:pPr indent="-302532" lvl="0" marL="457200" rtl="0" algn="l">
              <a:spcBef>
                <a:spcPts val="0"/>
              </a:spcBef>
              <a:spcAft>
                <a:spcPts val="0"/>
              </a:spcAft>
              <a:buClr>
                <a:srgbClr val="212121"/>
              </a:buClr>
              <a:buSzPct val="100000"/>
              <a:buAutoNum type="arabicPeriod"/>
            </a:pPr>
            <a:r>
              <a:rPr lang="en" sz="1862">
                <a:solidFill>
                  <a:srgbClr val="212121"/>
                </a:solidFill>
              </a:rPr>
              <a:t>Have there been things that have made you consider leaving Grinnell? What were they?</a:t>
            </a:r>
            <a:endParaRPr sz="1862">
              <a:solidFill>
                <a:srgbClr val="212121"/>
              </a:solidFill>
            </a:endParaRPr>
          </a:p>
          <a:p>
            <a:pPr indent="-302532" lvl="0" marL="457200" rtl="0" algn="l">
              <a:spcBef>
                <a:spcPts val="0"/>
              </a:spcBef>
              <a:spcAft>
                <a:spcPts val="0"/>
              </a:spcAft>
              <a:buClr>
                <a:srgbClr val="212121"/>
              </a:buClr>
              <a:buSzPct val="100000"/>
              <a:buAutoNum type="arabicPeriod"/>
            </a:pPr>
            <a:r>
              <a:rPr lang="en" sz="1862">
                <a:solidFill>
                  <a:srgbClr val="212121"/>
                </a:solidFill>
              </a:rPr>
              <a:t>What things have frustrated you about living in Grinnell?</a:t>
            </a:r>
            <a:endParaRPr sz="1862">
              <a:solidFill>
                <a:srgbClr val="212121"/>
              </a:solidFill>
            </a:endParaRPr>
          </a:p>
          <a:p>
            <a:pPr indent="-302532" lvl="0" marL="457200" rtl="0" algn="l">
              <a:spcBef>
                <a:spcPts val="0"/>
              </a:spcBef>
              <a:spcAft>
                <a:spcPts val="0"/>
              </a:spcAft>
              <a:buClr>
                <a:srgbClr val="212121"/>
              </a:buClr>
              <a:buSzPct val="100000"/>
              <a:buAutoNum type="arabicPeriod"/>
            </a:pPr>
            <a:r>
              <a:rPr lang="en" sz="1862">
                <a:solidFill>
                  <a:srgbClr val="212121"/>
                </a:solidFill>
              </a:rPr>
              <a:t>What things do you think Grinnell is missing – that would benefit you personally if it had?</a:t>
            </a:r>
            <a:endParaRPr sz="1862">
              <a:solidFill>
                <a:srgbClr val="212121"/>
              </a:solidFill>
            </a:endParaRPr>
          </a:p>
          <a:p>
            <a:pPr indent="-302532" lvl="0" marL="457200" rtl="0" algn="l">
              <a:spcBef>
                <a:spcPts val="0"/>
              </a:spcBef>
              <a:spcAft>
                <a:spcPts val="0"/>
              </a:spcAft>
              <a:buClr>
                <a:srgbClr val="212121"/>
              </a:buClr>
              <a:buSzPct val="100000"/>
              <a:buAutoNum type="arabicPeriod"/>
            </a:pPr>
            <a:r>
              <a:rPr lang="en" sz="1862">
                <a:solidFill>
                  <a:srgbClr val="212121"/>
                </a:solidFill>
              </a:rPr>
              <a:t>If funds were unlimited, what changes would you make to improve Grinnell?</a:t>
            </a:r>
            <a:endParaRPr sz="1862">
              <a:solidFill>
                <a:srgbClr val="212121"/>
              </a:solidFill>
            </a:endParaRPr>
          </a:p>
          <a:p>
            <a:pPr indent="-302532" lvl="0" marL="457200" rtl="0" algn="l">
              <a:spcBef>
                <a:spcPts val="0"/>
              </a:spcBef>
              <a:spcAft>
                <a:spcPts val="0"/>
              </a:spcAft>
              <a:buClr>
                <a:srgbClr val="212121"/>
              </a:buClr>
              <a:buSzPct val="100000"/>
              <a:buAutoNum type="arabicPeriod"/>
            </a:pPr>
            <a:r>
              <a:rPr lang="en" sz="1862">
                <a:solidFill>
                  <a:srgbClr val="212121"/>
                </a:solidFill>
              </a:rPr>
              <a:t>If you do not currently live here, what changes in the community would make you more likely to move to Grinnell?</a:t>
            </a:r>
            <a:endParaRPr b="1" sz="2668"/>
          </a:p>
          <a:p>
            <a:pPr indent="0" lvl="0" marL="0" rtl="0" algn="l">
              <a:spcBef>
                <a:spcPts val="1200"/>
              </a:spcBef>
              <a:spcAft>
                <a:spcPts val="0"/>
              </a:spcAft>
              <a:buNone/>
            </a:pPr>
            <a:r>
              <a:t/>
            </a:r>
            <a:endParaRPr b="1" sz="2205"/>
          </a:p>
          <a:p>
            <a:pPr indent="0" lvl="0" marL="0" rtl="0" algn="l">
              <a:spcBef>
                <a:spcPts val="1600"/>
              </a:spcBef>
              <a:spcAft>
                <a:spcPts val="0"/>
              </a:spcAft>
              <a:buNone/>
            </a:pPr>
            <a:r>
              <a:t/>
            </a:r>
            <a:endParaRPr sz="2205"/>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